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333"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CCE28-5557-4EDC-9037-D003E7D16CE6}" v="286" dt="2022-09-17T11:09:04.48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106"/>
  </p:normalViewPr>
  <p:slideViewPr>
    <p:cSldViewPr snapToGrid="0" snapToObjects="1">
      <p:cViewPr varScale="1">
        <p:scale>
          <a:sx n="96" d="100"/>
          <a:sy n="96" d="100"/>
        </p:scale>
        <p:origin x="144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87267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267239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827917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412423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5711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80138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895246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chase2251/IBM_Data_Science_Capestone/blob/f22bb642585031d5a7dea78e5789c27c5c315d20/labs-jupyter-spacex-Data%20wrangling.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github.com/chase2251/IBM_Data_Science_Capestone/blob/f22bb642585031d5a7dea78e5789c27c5c315d20/labs-jupyter-spacex-Data%20wrangling.ipynb" TargetMode="External"/><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chase2251/IBM_Data_Science_Capestone/blob/f22bb642585031d5a7dea78e5789c27c5c315d20/jupyter-labs-eda-dataviz.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chase2251/IBM_Data_Science_Capestone/blob/f22bb642585031d5a7dea78e5789c27c5c315d20/jupyter-labs-eda-sql-coursera_sqllite.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github.com/chase2251/IBM_Data_Science_Capestone/blob/f22bb642585031d5a7dea78e5789c27c5c315d20/Data%20Visualization%20with%20Folium.ipynb"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chase2251/IBM_Data_Science_Capestone/blob/f22bb642585031d5a7dea78e5789c27c5c315d20/Interactive%20Dahboard%20with%20Plotly.py"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hase2251/IBM_Data_Science_Capestone/blob/f22bb642585031d5a7dea78e5789c27c5c315d20/Machine%20Learning%20Prediction%20Lab.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coursera.org/learn/applied-data-science-capstone/home/week/1"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ithub.com/chase2251/IBM_Data_Science_Capestone.gi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hyperlink" Target="https://github.com/chase2251/IBM_Data_Science_Capestone/blob/f22bb642585031d5a7dea78e5789c27c5c315d20/jupyter-labs-spacex-data-collection-api.ipynb" TargetMode="External"/><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hyperlink" Target="https://github.com/chase2251/IBM_Data_Science_Capestone/blob/f22bb642585031d5a7dea78e5789c27c5c315d20/jupyter-labs-webscraping.ipynb" TargetMode="Externa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308323"/>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Chintan Patel</a:t>
            </a:r>
          </a:p>
          <a:p>
            <a:r>
              <a:rPr lang="en-US" dirty="0">
                <a:solidFill>
                  <a:schemeClr val="bg2"/>
                </a:solidFill>
                <a:latin typeface="Abadi"/>
                <a:ea typeface="SF Pro" pitchFamily="2" charset="0"/>
                <a:cs typeface="SF Pro" pitchFamily="2" charset="0"/>
              </a:rPr>
              <a:t>17 Sep,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7EEED743-9CC8-4555-2572-E7C7B97655C8}"/>
              </a:ext>
            </a:extLst>
          </p:cNvPr>
          <p:cNvSpPr txBox="1"/>
          <p:nvPr/>
        </p:nvSpPr>
        <p:spPr>
          <a:xfrm>
            <a:off x="889820" y="4444445"/>
            <a:ext cx="4045251" cy="400110"/>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IBM Data Science Capstone Project</a:t>
            </a:r>
            <a:endParaRPr lang="en-US" sz="2000"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782981"/>
            <a:ext cx="10905066" cy="4393982"/>
          </a:xfrm>
          <a:prstGeom prst="rect">
            <a:avLst/>
          </a:prstGeom>
        </p:spPr>
        <p:txBody>
          <a:bodyPr vert="horz" lIns="91440" tIns="45720" rIns="91440" bIns="45720" rtlCol="0" anchor="t">
            <a:normAutofit/>
          </a:bodyPr>
          <a:lstStyle/>
          <a:p>
            <a:r>
              <a:rPr lang="en-US" sz="1600" b="1" dirty="0"/>
              <a:t>There are several different cases where the booster did not land successfully.  Other times, a landing was attempted but failed due to an accident:</a:t>
            </a:r>
            <a:endParaRPr lang="en-US" sz="1600" b="1" dirty="0">
              <a:cs typeface="Calibri"/>
            </a:endParaRPr>
          </a:p>
          <a:p>
            <a:pPr lvl="1"/>
            <a:r>
              <a:rPr lang="en-US" sz="1600" dirty="0"/>
              <a:t> True Ocean:  The mission result has successfully landed in a specific area of the ocean</a:t>
            </a:r>
            <a:endParaRPr lang="en-US" sz="1600" dirty="0">
              <a:cs typeface="Calibri"/>
            </a:endParaRPr>
          </a:p>
          <a:p>
            <a:pPr lvl="1"/>
            <a:r>
              <a:rPr lang="en-US" sz="1600" dirty="0"/>
              <a:t>False Ocean:  The mission outcome has not resulted in a successful landing in an area of the ocean</a:t>
            </a:r>
            <a:endParaRPr lang="en-US" sz="1600" dirty="0">
              <a:cs typeface="Calibri"/>
            </a:endParaRPr>
          </a:p>
          <a:p>
            <a:pPr lvl="1"/>
            <a:r>
              <a:rPr lang="en-US" sz="1600" dirty="0"/>
              <a:t>True RTLS:  The mission result successfully landed on the ground pad</a:t>
            </a:r>
            <a:endParaRPr lang="en-US" sz="1600" dirty="0">
              <a:cs typeface="Calibri"/>
            </a:endParaRPr>
          </a:p>
          <a:p>
            <a:pPr lvl="1"/>
            <a:r>
              <a:rPr lang="en-US" sz="1600" dirty="0"/>
              <a:t>False RTLS:  The mission outcome has not resulted in a successful landing on the ground ship</a:t>
            </a:r>
            <a:endParaRPr lang="en-US" sz="1600" dirty="0">
              <a:cs typeface="Calibri"/>
            </a:endParaRPr>
          </a:p>
          <a:p>
            <a:pPr lvl="1"/>
            <a:r>
              <a:rPr lang="en-US" sz="1600" dirty="0"/>
              <a:t>True ASDS:  The mission result has successfully landed on the drone ship</a:t>
            </a:r>
            <a:endParaRPr lang="en-US" sz="1600" dirty="0">
              <a:cs typeface="Calibri"/>
            </a:endParaRPr>
          </a:p>
          <a:p>
            <a:pPr lvl="1"/>
            <a:r>
              <a:rPr lang="en-US" sz="1600" dirty="0"/>
              <a:t>False ASDS:  The mission outcome has not resulted in a successful landing on the drone ship</a:t>
            </a:r>
            <a:endParaRPr lang="en-US" sz="1600" dirty="0">
              <a:cs typeface="Calibri"/>
            </a:endParaRPr>
          </a:p>
          <a:p>
            <a:pPr marL="457200" lvl="1"/>
            <a:endParaRPr lang="en-US" sz="1600" dirty="0">
              <a:cs typeface="Calibri"/>
            </a:endParaRPr>
          </a:p>
          <a:p>
            <a:r>
              <a:rPr lang="en-US" sz="1600" dirty="0"/>
              <a:t> </a:t>
            </a:r>
            <a:r>
              <a:rPr lang="en-US" sz="1600" b="1" dirty="0"/>
              <a:t>Converting the Results into Training Labels</a:t>
            </a:r>
            <a:endParaRPr lang="en-US" sz="1600" b="1" dirty="0">
              <a:cs typeface="Calibri"/>
            </a:endParaRPr>
          </a:p>
          <a:p>
            <a:pPr lvl="1"/>
            <a:r>
              <a:rPr lang="en-US" sz="1600" dirty="0"/>
              <a:t>1 = Successful</a:t>
            </a:r>
            <a:endParaRPr lang="en-US" sz="1600" dirty="0">
              <a:cs typeface="Calibri"/>
            </a:endParaRPr>
          </a:p>
          <a:p>
            <a:pPr lvl="1"/>
            <a:r>
              <a:rPr lang="en-US" sz="1600" dirty="0"/>
              <a:t>0 = Failure </a:t>
            </a:r>
            <a:endParaRPr lang="en-US" sz="1600" dirty="0">
              <a:cs typeface="Calibri"/>
            </a:endParaRPr>
          </a:p>
          <a:p>
            <a:endParaRPr lang="en-US" sz="1400" dirty="0"/>
          </a:p>
          <a:p>
            <a:endParaRPr lang="en-US" sz="1400" dirty="0"/>
          </a:p>
          <a:p>
            <a:r>
              <a:rPr lang="en-US" sz="1400" dirty="0">
                <a:hlinkClick r:id="rId2"/>
              </a:rPr>
              <a:t>GITHUB LINK</a:t>
            </a:r>
            <a:endParaRPr lang="en-US" sz="1400" dirty="0"/>
          </a:p>
          <a:p>
            <a:endParaRPr lang="en-US" sz="1400" dirty="0"/>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803938" cy="4493725"/>
          </a:xfrm>
          <a:prstGeom prst="rect">
            <a:avLst/>
          </a:prstGeom>
        </p:spPr>
        <p:txBody>
          <a:bodyPr lIns="91440" tIns="45720" rIns="91440" bIns="45720" anchor="t"/>
          <a:lstStyle/>
          <a:p>
            <a:r>
              <a:rPr lang="en-US" sz="1400" dirty="0"/>
              <a:t>Calculating the number of launches at each site</a:t>
            </a:r>
          </a:p>
          <a:p>
            <a:pPr marL="0" indent="0">
              <a:buNone/>
            </a:pPr>
            <a:endParaRPr lang="en-US" sz="1400" dirty="0"/>
          </a:p>
          <a:p>
            <a:r>
              <a:rPr lang="en-US" sz="1400" dirty="0"/>
              <a:t>Calculating the number and occurrence of each orbit</a:t>
            </a:r>
          </a:p>
          <a:p>
            <a:endParaRPr lang="en-US" sz="1400" dirty="0"/>
          </a:p>
          <a:p>
            <a:endParaRPr lang="en-US" sz="1400" dirty="0"/>
          </a:p>
          <a:p>
            <a:r>
              <a:rPr lang="en-US" sz="1400" dirty="0"/>
              <a:t>Calculating the number and occurrence of mission outcome</a:t>
            </a:r>
          </a:p>
          <a:p>
            <a:pPr marL="0" indent="0">
              <a:buNone/>
            </a:pPr>
            <a:r>
              <a:rPr lang="en-US" sz="1400" dirty="0"/>
              <a:t>      per orbit type</a:t>
            </a:r>
          </a:p>
          <a:p>
            <a:pPr marL="0" indent="0">
              <a:buNone/>
            </a:pPr>
            <a:endParaRPr lang="en-US" sz="1400" dirty="0"/>
          </a:p>
          <a:p>
            <a:endParaRPr lang="en-US" sz="1400" dirty="0"/>
          </a:p>
          <a:p>
            <a:r>
              <a:rPr lang="en-US" sz="1400" dirty="0"/>
              <a:t>Creating a landing outcome from the outcome column</a:t>
            </a:r>
          </a:p>
          <a:p>
            <a:endParaRPr lang="en-US" sz="1400" dirty="0"/>
          </a:p>
          <a:p>
            <a:endParaRPr lang="en-US" sz="1400" dirty="0"/>
          </a:p>
          <a:p>
            <a:endParaRPr lang="en-US" sz="1400" dirty="0"/>
          </a:p>
          <a:p>
            <a:endParaRPr lang="en-US" dirty="0"/>
          </a:p>
          <a:p>
            <a:r>
              <a:rPr lang="en-US" sz="1400" dirty="0">
                <a:cs typeface="Calibri"/>
                <a:hlinkClick r:id="rId3"/>
              </a:rPr>
              <a:t>GITHUB LINK</a:t>
            </a:r>
            <a:endParaRPr lang="en-US" sz="1400" dirty="0">
              <a:cs typeface="Calibri"/>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1EC24E85-FCAE-CDEF-9DF3-F7C1A6A9C38D}"/>
              </a:ext>
            </a:extLst>
          </p:cNvPr>
          <p:cNvPicPr>
            <a:picLocks noChangeAspect="1"/>
          </p:cNvPicPr>
          <p:nvPr/>
        </p:nvPicPr>
        <p:blipFill>
          <a:blip r:embed="rId4"/>
          <a:stretch>
            <a:fillRect/>
          </a:stretch>
        </p:blipFill>
        <p:spPr>
          <a:xfrm>
            <a:off x="1091660" y="2112253"/>
            <a:ext cx="2741038" cy="259926"/>
          </a:xfrm>
          <a:prstGeom prst="rect">
            <a:avLst/>
          </a:prstGeom>
        </p:spPr>
      </p:pic>
      <p:pic>
        <p:nvPicPr>
          <p:cNvPr id="7" name="Picture 6">
            <a:extLst>
              <a:ext uri="{FF2B5EF4-FFF2-40B4-BE49-F238E27FC236}">
                <a16:creationId xmlns:a16="http://schemas.microsoft.com/office/drawing/2014/main" id="{8912EC9A-5101-358F-7494-4DF4D3DCA8FF}"/>
              </a:ext>
            </a:extLst>
          </p:cNvPr>
          <p:cNvPicPr>
            <a:picLocks noChangeAspect="1"/>
          </p:cNvPicPr>
          <p:nvPr/>
        </p:nvPicPr>
        <p:blipFill>
          <a:blip r:embed="rId5"/>
          <a:stretch>
            <a:fillRect/>
          </a:stretch>
        </p:blipFill>
        <p:spPr>
          <a:xfrm>
            <a:off x="1091660" y="2959912"/>
            <a:ext cx="2186561" cy="261437"/>
          </a:xfrm>
          <a:prstGeom prst="rect">
            <a:avLst/>
          </a:prstGeom>
        </p:spPr>
      </p:pic>
      <p:pic>
        <p:nvPicPr>
          <p:cNvPr id="10" name="Picture 9">
            <a:extLst>
              <a:ext uri="{FF2B5EF4-FFF2-40B4-BE49-F238E27FC236}">
                <a16:creationId xmlns:a16="http://schemas.microsoft.com/office/drawing/2014/main" id="{D3ADC6E3-7AED-B673-8C90-5083D389CF0A}"/>
              </a:ext>
            </a:extLst>
          </p:cNvPr>
          <p:cNvPicPr>
            <a:picLocks noChangeAspect="1"/>
          </p:cNvPicPr>
          <p:nvPr/>
        </p:nvPicPr>
        <p:blipFill>
          <a:blip r:embed="rId6"/>
          <a:stretch>
            <a:fillRect/>
          </a:stretch>
        </p:blipFill>
        <p:spPr>
          <a:xfrm>
            <a:off x="1091660" y="4121150"/>
            <a:ext cx="3460885" cy="378534"/>
          </a:xfrm>
          <a:prstGeom prst="rect">
            <a:avLst/>
          </a:prstGeom>
        </p:spPr>
      </p:pic>
      <p:pic>
        <p:nvPicPr>
          <p:cNvPr id="12" name="Picture 11">
            <a:extLst>
              <a:ext uri="{FF2B5EF4-FFF2-40B4-BE49-F238E27FC236}">
                <a16:creationId xmlns:a16="http://schemas.microsoft.com/office/drawing/2014/main" id="{B62614B4-3451-E433-C338-C5268D0DF59E}"/>
              </a:ext>
            </a:extLst>
          </p:cNvPr>
          <p:cNvPicPr>
            <a:picLocks noChangeAspect="1"/>
          </p:cNvPicPr>
          <p:nvPr/>
        </p:nvPicPr>
        <p:blipFill>
          <a:blip r:embed="rId7"/>
          <a:stretch>
            <a:fillRect/>
          </a:stretch>
        </p:blipFill>
        <p:spPr>
          <a:xfrm>
            <a:off x="1091660" y="5048430"/>
            <a:ext cx="2385569" cy="1136952"/>
          </a:xfrm>
          <a:prstGeom prst="rect">
            <a:avLst/>
          </a:prstGeom>
        </p:spPr>
      </p:pic>
      <p:sp>
        <p:nvSpPr>
          <p:cNvPr id="13" name="Content Placeholder 4">
            <a:extLst>
              <a:ext uri="{FF2B5EF4-FFF2-40B4-BE49-F238E27FC236}">
                <a16:creationId xmlns:a16="http://schemas.microsoft.com/office/drawing/2014/main" id="{78E2D496-37C1-4B34-818D-BE5BE0330C21}"/>
              </a:ext>
            </a:extLst>
          </p:cNvPr>
          <p:cNvSpPr txBox="1">
            <a:spLocks/>
          </p:cNvSpPr>
          <p:nvPr/>
        </p:nvSpPr>
        <p:spPr>
          <a:xfrm>
            <a:off x="5773273" y="1812720"/>
            <a:ext cx="5512338" cy="4212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Calculating the success rate for every landing in the dataset</a:t>
            </a:r>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pPr marL="0" indent="0">
              <a:buFont typeface="Arial" panose="020B0604020202020204" pitchFamily="34" charset="0"/>
              <a:buNone/>
            </a:pPr>
            <a:endParaRPr lang="en-US" sz="1400" dirty="0"/>
          </a:p>
          <a:p>
            <a:r>
              <a:rPr lang="en-US" sz="1400" dirty="0"/>
              <a:t>Export the data to CSV</a:t>
            </a:r>
          </a:p>
          <a:p>
            <a:endParaRPr lang="en-US" sz="1400" dirty="0"/>
          </a:p>
          <a:p>
            <a:endParaRPr lang="en-US" sz="1400" dirty="0"/>
          </a:p>
          <a:p>
            <a:pPr marL="0" indent="0">
              <a:buFont typeface="Arial" panose="020B0604020202020204" pitchFamily="34" charset="0"/>
              <a:buNone/>
            </a:pPr>
            <a:endParaRPr lang="en-US" sz="1400" dirty="0"/>
          </a:p>
          <a:p>
            <a:endParaRPr lang="en-US" sz="1400" dirty="0"/>
          </a:p>
          <a:p>
            <a:endParaRPr lang="en-US" sz="1400" dirty="0"/>
          </a:p>
          <a:p>
            <a:endParaRPr lang="en-US" sz="1400" dirty="0"/>
          </a:p>
          <a:p>
            <a:endParaRPr lang="en-US" dirty="0"/>
          </a:p>
          <a:p>
            <a:endParaRPr lang="en-US" dirty="0"/>
          </a:p>
          <a:p>
            <a:endParaRPr lang="en-US" dirty="0"/>
          </a:p>
        </p:txBody>
      </p:sp>
      <p:pic>
        <p:nvPicPr>
          <p:cNvPr id="15" name="Picture 14">
            <a:extLst>
              <a:ext uri="{FF2B5EF4-FFF2-40B4-BE49-F238E27FC236}">
                <a16:creationId xmlns:a16="http://schemas.microsoft.com/office/drawing/2014/main" id="{96EC97F1-7354-BCC0-2048-4938FDDFD89C}"/>
              </a:ext>
            </a:extLst>
          </p:cNvPr>
          <p:cNvPicPr>
            <a:picLocks noChangeAspect="1"/>
          </p:cNvPicPr>
          <p:nvPr/>
        </p:nvPicPr>
        <p:blipFill>
          <a:blip r:embed="rId8"/>
          <a:stretch>
            <a:fillRect/>
          </a:stretch>
        </p:blipFill>
        <p:spPr>
          <a:xfrm>
            <a:off x="6096000" y="2070031"/>
            <a:ext cx="1701530" cy="889881"/>
          </a:xfrm>
          <a:prstGeom prst="rect">
            <a:avLst/>
          </a:prstGeom>
        </p:spPr>
      </p:pic>
      <p:pic>
        <p:nvPicPr>
          <p:cNvPr id="17" name="Picture 16">
            <a:extLst>
              <a:ext uri="{FF2B5EF4-FFF2-40B4-BE49-F238E27FC236}">
                <a16:creationId xmlns:a16="http://schemas.microsoft.com/office/drawing/2014/main" id="{7D0D1511-CB7A-9DC2-088E-FBE3B0B1772A}"/>
              </a:ext>
            </a:extLst>
          </p:cNvPr>
          <p:cNvPicPr>
            <a:picLocks noChangeAspect="1"/>
          </p:cNvPicPr>
          <p:nvPr/>
        </p:nvPicPr>
        <p:blipFill>
          <a:blip r:embed="rId9"/>
          <a:stretch>
            <a:fillRect/>
          </a:stretch>
        </p:blipFill>
        <p:spPr>
          <a:xfrm>
            <a:off x="6064560" y="3429000"/>
            <a:ext cx="3356043" cy="297150"/>
          </a:xfrm>
          <a:prstGeom prst="rect">
            <a:avLst/>
          </a:prstGeom>
        </p:spPr>
      </p:pic>
      <p:pic>
        <p:nvPicPr>
          <p:cNvPr id="19" name="Picture 18">
            <a:extLst>
              <a:ext uri="{FF2B5EF4-FFF2-40B4-BE49-F238E27FC236}">
                <a16:creationId xmlns:a16="http://schemas.microsoft.com/office/drawing/2014/main" id="{6657CD54-EC17-60A0-E513-422EABE68966}"/>
              </a:ext>
            </a:extLst>
          </p:cNvPr>
          <p:cNvPicPr>
            <a:picLocks noChangeAspect="1"/>
          </p:cNvPicPr>
          <p:nvPr/>
        </p:nvPicPr>
        <p:blipFill>
          <a:blip r:embed="rId10"/>
          <a:stretch>
            <a:fillRect/>
          </a:stretch>
        </p:blipFill>
        <p:spPr>
          <a:xfrm>
            <a:off x="6064560" y="3919146"/>
            <a:ext cx="4110323" cy="2717991"/>
          </a:xfrm>
          <a:prstGeom prst="rect">
            <a:avLst/>
          </a:prstGeom>
        </p:spPr>
      </p:pic>
    </p:spTree>
    <p:extLst>
      <p:ext uri="{BB962C8B-B14F-4D97-AF65-F5344CB8AC3E}">
        <p14:creationId xmlns:p14="http://schemas.microsoft.com/office/powerpoint/2010/main" val="774931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782981"/>
            <a:ext cx="10905066" cy="4393982"/>
          </a:xfrm>
          <a:prstGeom prst="rect">
            <a:avLst/>
          </a:prstGeom>
        </p:spPr>
        <p:txBody>
          <a:bodyPr vert="horz" lIns="91440" tIns="45720" rIns="91440" bIns="45720" rtlCol="0" anchor="t">
            <a:normAutofit fontScale="92500" lnSpcReduction="20000"/>
          </a:bodyPr>
          <a:lstStyle/>
          <a:p>
            <a:r>
              <a:rPr lang="en-US" sz="1600" b="1" dirty="0"/>
              <a:t>Scatter Chart</a:t>
            </a:r>
            <a:endParaRPr lang="en-US" sz="1600" b="1" dirty="0">
              <a:cs typeface="Calibri"/>
            </a:endParaRPr>
          </a:p>
          <a:p>
            <a:pPr lvl="1"/>
            <a:r>
              <a:rPr lang="en-US" sz="1600" dirty="0"/>
              <a:t>Flight Number vs. Launch Site</a:t>
            </a:r>
            <a:endParaRPr lang="en-US" sz="1600" dirty="0">
              <a:cs typeface="Calibri"/>
            </a:endParaRPr>
          </a:p>
          <a:p>
            <a:pPr lvl="1"/>
            <a:r>
              <a:rPr lang="en-US" sz="1600" dirty="0"/>
              <a:t>Payload vs. Launch Site</a:t>
            </a:r>
            <a:endParaRPr lang="en-US" sz="1600" dirty="0">
              <a:cs typeface="Calibri"/>
            </a:endParaRPr>
          </a:p>
          <a:p>
            <a:pPr lvl="1"/>
            <a:r>
              <a:rPr lang="en-US" sz="1600" dirty="0"/>
              <a:t>Flight Number vs. Orbit Type</a:t>
            </a:r>
            <a:endParaRPr lang="en-US" sz="1600" dirty="0">
              <a:cs typeface="Calibri"/>
            </a:endParaRPr>
          </a:p>
          <a:p>
            <a:pPr lvl="1"/>
            <a:r>
              <a:rPr lang="en-US" sz="1600" dirty="0"/>
              <a:t>Pay Load vs. Orbit Type</a:t>
            </a:r>
            <a:endParaRPr lang="en-US" sz="1600" dirty="0">
              <a:cs typeface="Calibri"/>
            </a:endParaRPr>
          </a:p>
          <a:p>
            <a:pPr lvl="1"/>
            <a:r>
              <a:rPr lang="en-US" sz="1600" dirty="0"/>
              <a:t>A scatter plot demonstrates how one variable is affected by another variable.  This interrelationship is known as correlation and is generally composed of large data sets.</a:t>
            </a:r>
            <a:endParaRPr lang="en-US" sz="1600" dirty="0">
              <a:cs typeface="Calibri"/>
            </a:endParaRPr>
          </a:p>
          <a:p>
            <a:pPr lvl="1"/>
            <a:endParaRPr lang="en-US" sz="1600" dirty="0">
              <a:cs typeface="Calibri"/>
            </a:endParaRPr>
          </a:p>
          <a:p>
            <a:r>
              <a:rPr lang="en-US" sz="1600" dirty="0"/>
              <a:t> </a:t>
            </a:r>
            <a:r>
              <a:rPr lang="en-US" sz="1600" b="1" dirty="0"/>
              <a:t>Bar Chart</a:t>
            </a:r>
            <a:endParaRPr lang="en-US" sz="1600" b="1" dirty="0">
              <a:cs typeface="Calibri"/>
            </a:endParaRPr>
          </a:p>
          <a:p>
            <a:pPr lvl="1"/>
            <a:r>
              <a:rPr lang="en-US" sz="1600" dirty="0"/>
              <a:t>Orbit Type vs. Success Rate</a:t>
            </a:r>
            <a:endParaRPr lang="en-US" sz="1600" dirty="0">
              <a:cs typeface="Calibri"/>
            </a:endParaRPr>
          </a:p>
          <a:p>
            <a:pPr lvl="1"/>
            <a:r>
              <a:rPr lang="en-US" sz="1600" dirty="0"/>
              <a:t>A bar chart allows us to compare datasets and allows for simple visual evaluation.  The first axis represents a data category, while the other axis represents a discrete value.  The purpose of the bar chart is to display the relationship between the two axis</a:t>
            </a:r>
            <a:endParaRPr lang="en-US" sz="1600" dirty="0">
              <a:cs typeface="Calibri"/>
            </a:endParaRPr>
          </a:p>
          <a:p>
            <a:pPr lvl="1"/>
            <a:endParaRPr lang="en-US" sz="1600" dirty="0">
              <a:cs typeface="Calibri"/>
            </a:endParaRPr>
          </a:p>
          <a:p>
            <a:r>
              <a:rPr lang="en-US" sz="1600" dirty="0"/>
              <a:t> </a:t>
            </a:r>
            <a:r>
              <a:rPr lang="en-US" sz="1600" b="1" dirty="0"/>
              <a:t>Line Chart</a:t>
            </a:r>
            <a:endParaRPr lang="en-US" sz="1600" b="1" dirty="0">
              <a:cs typeface="Calibri"/>
            </a:endParaRPr>
          </a:p>
          <a:p>
            <a:pPr lvl="1"/>
            <a:r>
              <a:rPr lang="en-US" sz="1600" dirty="0"/>
              <a:t>Years vs. Success Rate</a:t>
            </a:r>
            <a:endParaRPr lang="en-US" sz="1600" dirty="0">
              <a:cs typeface="Calibri"/>
            </a:endParaRPr>
          </a:p>
          <a:p>
            <a:pPr lvl="1"/>
            <a:r>
              <a:rPr lang="en-US" sz="1600" dirty="0"/>
              <a:t>A line chart displays data variables and trends, helping us predict the results of data may have not yet been recorded.</a:t>
            </a:r>
            <a:endParaRPr lang="en-US" sz="1600" dirty="0">
              <a:cs typeface="Calibri"/>
            </a:endParaRPr>
          </a:p>
          <a:p>
            <a:pPr marL="0"/>
            <a:endParaRPr lang="en-US" sz="1100"/>
          </a:p>
          <a:p>
            <a:r>
              <a:rPr lang="en-US" sz="1400" dirty="0">
                <a:hlinkClick r:id="rId2"/>
              </a:rPr>
              <a:t>GITHUB LINK</a:t>
            </a:r>
            <a:endParaRPr lang="en-US" sz="1400" dirty="0"/>
          </a:p>
          <a:p>
            <a:pPr marL="457200" lvl="1"/>
            <a:endParaRPr lang="en-US" sz="110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782981"/>
            <a:ext cx="10905066" cy="4393982"/>
          </a:xfrm>
          <a:prstGeom prst="rect">
            <a:avLst/>
          </a:prstGeom>
        </p:spPr>
        <p:txBody>
          <a:bodyPr vert="horz" lIns="91440" tIns="45720" rIns="91440" bIns="45720" rtlCol="0" anchor="t">
            <a:normAutofit/>
          </a:bodyPr>
          <a:lstStyle/>
          <a:p>
            <a:r>
              <a:rPr lang="en-US" sz="1600" b="1" dirty="0"/>
              <a:t>Loading the Data Set into the Corresponding Table in the Db2 Database, Executing SQL Queries to Answer the Following Questions:</a:t>
            </a:r>
            <a:endParaRPr lang="en-US" sz="1600" b="1" dirty="0">
              <a:cs typeface="Calibri"/>
            </a:endParaRPr>
          </a:p>
          <a:p>
            <a:pPr lvl="1"/>
            <a:r>
              <a:rPr lang="en-US" sz="1600" dirty="0"/>
              <a:t>Displaying the names of the unique launch sites in the space mission</a:t>
            </a:r>
            <a:endParaRPr lang="en-US" sz="1600" dirty="0">
              <a:cs typeface="Calibri"/>
            </a:endParaRPr>
          </a:p>
          <a:p>
            <a:pPr lvl="1"/>
            <a:r>
              <a:rPr lang="en-US" sz="1600" dirty="0"/>
              <a:t>Displaying 5 recordings where launch sites begin with the string ‘CCA’</a:t>
            </a:r>
            <a:endParaRPr lang="en-US" sz="1600" dirty="0">
              <a:cs typeface="Calibri"/>
            </a:endParaRPr>
          </a:p>
          <a:p>
            <a:pPr lvl="1"/>
            <a:r>
              <a:rPr lang="en-US" sz="1600" dirty="0"/>
              <a:t>Displaying the total payload mass carried by boosters launched by NASA (CRS)</a:t>
            </a:r>
            <a:endParaRPr lang="en-US" sz="1600" dirty="0">
              <a:cs typeface="Calibri"/>
            </a:endParaRPr>
          </a:p>
          <a:p>
            <a:pPr lvl="1"/>
            <a:r>
              <a:rPr lang="en-US" sz="1600" dirty="0"/>
              <a:t>Displaying average payload mass carried by booster version F9 v1.1</a:t>
            </a:r>
            <a:endParaRPr lang="en-US" sz="1600" dirty="0">
              <a:cs typeface="Calibri"/>
            </a:endParaRPr>
          </a:p>
          <a:p>
            <a:pPr lvl="1"/>
            <a:r>
              <a:rPr lang="en-US" sz="1600" dirty="0"/>
              <a:t>List the date when the first successful landing outcome on the ground pad was achieved</a:t>
            </a:r>
            <a:endParaRPr lang="en-US" sz="1600" dirty="0">
              <a:cs typeface="Calibri"/>
            </a:endParaRPr>
          </a:p>
          <a:p>
            <a:pPr lvl="1"/>
            <a:r>
              <a:rPr lang="en-US" sz="1600" dirty="0"/>
              <a:t>List the names of the boosters which have success on the drone ship and have a pay load mass greater than 4000 and less than 6000</a:t>
            </a:r>
            <a:endParaRPr lang="en-US" sz="1600" dirty="0">
              <a:cs typeface="Calibri"/>
            </a:endParaRPr>
          </a:p>
          <a:p>
            <a:pPr lvl="1"/>
            <a:r>
              <a:rPr lang="en-US" sz="1600" dirty="0"/>
              <a:t>List the total number of successful and unsuccessful mission outcomes</a:t>
            </a:r>
            <a:endParaRPr lang="en-US" sz="1600" dirty="0">
              <a:cs typeface="Calibri"/>
            </a:endParaRPr>
          </a:p>
          <a:p>
            <a:pPr lvl="1"/>
            <a:r>
              <a:rPr lang="en-US" sz="1600" dirty="0"/>
              <a:t>List the names of the booster versions that have carried the maximum payload mass</a:t>
            </a:r>
            <a:endParaRPr lang="en-US" sz="1600" dirty="0">
              <a:cs typeface="Calibri"/>
            </a:endParaRPr>
          </a:p>
          <a:p>
            <a:pPr lvl="1"/>
            <a:r>
              <a:rPr lang="en-US" sz="1600" dirty="0"/>
              <a:t>List the failed landing outcomes on the drone ship, their booster versions and launch site names for the year 2015</a:t>
            </a:r>
            <a:endParaRPr lang="en-US" sz="1600" dirty="0">
              <a:cs typeface="Calibri"/>
            </a:endParaRPr>
          </a:p>
          <a:p>
            <a:pPr lvl="1"/>
            <a:r>
              <a:rPr lang="en-US" sz="1600" dirty="0"/>
              <a:t>Ranking the count of landing outcomes (drone ship failure or ground pad success) between the dates 04/06/2010 and 20/03/2017, in descending order</a:t>
            </a:r>
            <a:endParaRPr lang="en-US" sz="1600" dirty="0">
              <a:cs typeface="Calibri"/>
            </a:endParaRPr>
          </a:p>
          <a:p>
            <a:pPr lvl="1"/>
            <a:endParaRPr lang="en-US" sz="1400" dirty="0"/>
          </a:p>
          <a:p>
            <a:r>
              <a:rPr lang="en-US" sz="1400" dirty="0">
                <a:hlinkClick r:id="rId2"/>
              </a:rPr>
              <a:t>GITHUB LINK</a:t>
            </a:r>
            <a:endParaRPr lang="en-US" sz="1400" dirty="0"/>
          </a:p>
          <a:p>
            <a:pPr lvl="1"/>
            <a:endParaRPr lang="en-US" sz="1400" dirty="0"/>
          </a:p>
          <a:p>
            <a:endParaRPr lang="en-US" sz="1400"/>
          </a:p>
          <a:p>
            <a:endParaRPr lang="en-US" sz="140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r>
              <a:rPr lang="en-US" sz="1600" b="1" dirty="0"/>
              <a:t>Objects Created and Added to a Folium Map:</a:t>
            </a:r>
          </a:p>
          <a:p>
            <a:pPr lvl="1"/>
            <a:r>
              <a:rPr lang="en-US" sz="1400" dirty="0"/>
              <a:t>Markers that show all launch sites on a map</a:t>
            </a:r>
          </a:p>
          <a:p>
            <a:pPr lvl="1"/>
            <a:r>
              <a:rPr lang="en-US" sz="1400" dirty="0"/>
              <a:t>Markers that show the successful and failed launches for each site on the map</a:t>
            </a:r>
          </a:p>
          <a:p>
            <a:pPr lvl="1"/>
            <a:r>
              <a:rPr lang="en-US" sz="1400" dirty="0"/>
              <a:t>Lines that show the proximities between launch sites</a:t>
            </a:r>
          </a:p>
          <a:p>
            <a:pPr lvl="1"/>
            <a:endParaRPr lang="en-US" sz="1400" dirty="0"/>
          </a:p>
          <a:p>
            <a:r>
              <a:rPr lang="en-US" sz="1600" b="1" dirty="0"/>
              <a:t>By Adding these Objects the Following Geographic Patterns about Launch Sites are Found:</a:t>
            </a:r>
          </a:p>
          <a:p>
            <a:pPr lvl="1"/>
            <a:r>
              <a:rPr lang="en-US" sz="1400" dirty="0"/>
              <a:t>Launch sites are in close proximity to railways</a:t>
            </a:r>
          </a:p>
          <a:p>
            <a:pPr lvl="1"/>
            <a:r>
              <a:rPr lang="en-US" sz="1400" dirty="0"/>
              <a:t>Launch sites are in close proximity to highways</a:t>
            </a:r>
          </a:p>
          <a:p>
            <a:pPr lvl="1"/>
            <a:r>
              <a:rPr lang="en-US" sz="1400" dirty="0"/>
              <a:t>Launch sites are in close proximity to coastlines</a:t>
            </a:r>
          </a:p>
          <a:p>
            <a:pPr lvl="1"/>
            <a:r>
              <a:rPr lang="en-US" sz="1400" dirty="0"/>
              <a:t>Launch sites keep specific distance from cities</a:t>
            </a:r>
          </a:p>
          <a:p>
            <a:pPr lvl="1"/>
            <a:endParaRPr lang="en-US" sz="1400" dirty="0"/>
          </a:p>
          <a:p>
            <a:pPr lvl="1"/>
            <a:endParaRPr lang="en-US" sz="1400" dirty="0"/>
          </a:p>
          <a:p>
            <a:pPr lvl="1"/>
            <a:endParaRPr lang="en-US" sz="1400" dirty="0"/>
          </a:p>
          <a:p>
            <a:r>
              <a:rPr lang="en-US" sz="1400" dirty="0">
                <a:cs typeface="Calibri" panose="020F0502020204030204"/>
                <a:hlinkClick r:id="rId4"/>
              </a:rPr>
              <a:t>GITHUB LINK</a:t>
            </a:r>
            <a:endParaRPr lang="en-US" sz="1400" dirty="0">
              <a:cs typeface="Calibri" panose="020F0502020204030204"/>
            </a:endParaRPr>
          </a:p>
          <a:p>
            <a:pPr lvl="1"/>
            <a:endParaRPr lang="en-US" sz="1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28707A8F-2556-EB5D-F92D-0231B7D46AD1}"/>
              </a:ext>
            </a:extLst>
          </p:cNvPr>
          <p:cNvPicPr>
            <a:picLocks noChangeAspect="1"/>
          </p:cNvPicPr>
          <p:nvPr/>
        </p:nvPicPr>
        <p:blipFill>
          <a:blip r:embed="rId5"/>
          <a:stretch>
            <a:fillRect/>
          </a:stretch>
        </p:blipFill>
        <p:spPr>
          <a:xfrm>
            <a:off x="5226947" y="3513431"/>
            <a:ext cx="6221560" cy="2512142"/>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782981"/>
            <a:ext cx="10905066" cy="4393982"/>
          </a:xfrm>
          <a:prstGeom prst="rect">
            <a:avLst/>
          </a:prstGeom>
        </p:spPr>
        <p:txBody>
          <a:bodyPr vert="horz" lIns="91440" tIns="45720" rIns="91440" bIns="45720" rtlCol="0" anchor="t">
            <a:normAutofit fontScale="92500" lnSpcReduction="10000"/>
          </a:bodyPr>
          <a:lstStyle/>
          <a:p>
            <a:r>
              <a:rPr lang="en-US" sz="1600" b="1" dirty="0"/>
              <a:t>The Dashboard Application Contains a Pie Chart and a Scatter Point Chart:</a:t>
            </a:r>
            <a:endParaRPr lang="en-US" sz="1600" b="1" dirty="0">
              <a:cs typeface="Calibri"/>
            </a:endParaRPr>
          </a:p>
          <a:p>
            <a:pPr lvl="1"/>
            <a:r>
              <a:rPr lang="en-US" sz="1600" dirty="0"/>
              <a:t>Pie Chart</a:t>
            </a:r>
            <a:endParaRPr lang="en-US" sz="1600" dirty="0">
              <a:cs typeface="Calibri"/>
            </a:endParaRPr>
          </a:p>
          <a:p>
            <a:pPr lvl="2"/>
            <a:r>
              <a:rPr lang="en-US" sz="1600" dirty="0"/>
              <a:t>For showing total success launches by sites</a:t>
            </a:r>
            <a:endParaRPr lang="en-US" sz="1600" dirty="0">
              <a:cs typeface="Calibri"/>
            </a:endParaRPr>
          </a:p>
          <a:p>
            <a:pPr lvl="2"/>
            <a:r>
              <a:rPr lang="en-US" sz="1600" dirty="0"/>
              <a:t>This chart is useful to indicate a successful landing distribution across all launch sites or to indicate the success rate of individual launch sites </a:t>
            </a:r>
          </a:p>
          <a:p>
            <a:pPr marL="914400" lvl="2"/>
            <a:endParaRPr lang="en-US" sz="1600" dirty="0">
              <a:cs typeface="Calibri"/>
            </a:endParaRPr>
          </a:p>
          <a:p>
            <a:pPr marL="914400" lvl="2"/>
            <a:endParaRPr lang="en-US" sz="1600" dirty="0">
              <a:cs typeface="Calibri"/>
            </a:endParaRPr>
          </a:p>
          <a:p>
            <a:pPr lvl="2"/>
            <a:r>
              <a:rPr lang="en-US" sz="1600" dirty="0"/>
              <a:t>Scatter Chart</a:t>
            </a:r>
            <a:endParaRPr lang="en-US" sz="1600" dirty="0">
              <a:cs typeface="Calibri"/>
            </a:endParaRPr>
          </a:p>
          <a:p>
            <a:pPr lvl="2"/>
            <a:r>
              <a:rPr lang="en-US" sz="1600" dirty="0"/>
              <a:t>For showing the relationship between Outcomes and Payload Mass (Kg) by different boosters</a:t>
            </a:r>
            <a:endParaRPr lang="en-US" sz="1600" dirty="0">
              <a:cs typeface="Calibri"/>
            </a:endParaRPr>
          </a:p>
          <a:p>
            <a:pPr lvl="2"/>
            <a:r>
              <a:rPr lang="en-US" sz="1600" dirty="0"/>
              <a:t>The scatter chart has 2 inputs:  All sites/individual sites and payload mass on a slider between 0 and 10000 kg</a:t>
            </a:r>
            <a:endParaRPr lang="en-US" sz="1600" dirty="0">
              <a:cs typeface="Calibri"/>
            </a:endParaRPr>
          </a:p>
          <a:p>
            <a:pPr lvl="2"/>
            <a:r>
              <a:rPr lang="en-US" sz="1600" dirty="0"/>
              <a:t>The scatter chart helps estimate how each launch site, payload mass and booster version categories determine a successful launch</a:t>
            </a:r>
            <a:endParaRPr lang="en-US" sz="1600" dirty="0">
              <a:cs typeface="Calibri"/>
            </a:endParaRPr>
          </a:p>
          <a:p>
            <a:pPr lvl="2"/>
            <a:endParaRPr lang="en-US" sz="1400" dirty="0"/>
          </a:p>
          <a:p>
            <a:pPr lvl="2"/>
            <a:endParaRPr lang="en-US" sz="1400" dirty="0"/>
          </a:p>
          <a:p>
            <a:pPr lvl="2"/>
            <a:endParaRPr lang="en-US" sz="1400" dirty="0"/>
          </a:p>
          <a:p>
            <a:pPr lvl="2"/>
            <a:endParaRPr lang="en-US" sz="1400" dirty="0"/>
          </a:p>
          <a:p>
            <a:pPr lvl="2"/>
            <a:endParaRPr lang="en-US" sz="1400" dirty="0"/>
          </a:p>
          <a:p>
            <a:r>
              <a:rPr lang="en-US" sz="1400" dirty="0">
                <a:hlinkClick r:id="rId2"/>
              </a:rPr>
              <a:t>GITHUB LINK</a:t>
            </a:r>
            <a:endParaRPr lang="en-US" sz="14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endParaRPr lang="en-US" sz="1400"/>
          </a:p>
          <a:p>
            <a:r>
              <a:rPr lang="en-US" sz="1400" b="1"/>
              <a:t>First, We Explore Data Analysis and Determine Training Labels</a:t>
            </a:r>
          </a:p>
          <a:p>
            <a:pPr lvl="1"/>
            <a:r>
              <a:rPr lang="en-US" sz="1400"/>
              <a:t>Create a column for class</a:t>
            </a:r>
          </a:p>
          <a:p>
            <a:pPr lvl="1"/>
            <a:r>
              <a:rPr lang="en-US" sz="1400"/>
              <a:t>Standardize the data</a:t>
            </a:r>
          </a:p>
          <a:p>
            <a:pPr lvl="1"/>
            <a:r>
              <a:rPr lang="en-US" sz="1400"/>
              <a:t>Split into training data set and test data set</a:t>
            </a:r>
          </a:p>
          <a:p>
            <a:pPr lvl="1"/>
            <a:endParaRPr lang="en-US" sz="1400"/>
          </a:p>
          <a:p>
            <a:r>
              <a:rPr lang="en-US" sz="1400" b="1"/>
              <a:t>Find the Best Hyperparameter for SVM, Classification</a:t>
            </a:r>
          </a:p>
          <a:p>
            <a:pPr lvl="1"/>
            <a:r>
              <a:rPr lang="en-US" sz="1400" dirty="0"/>
              <a:t>Trees and Logistic Regression</a:t>
            </a:r>
          </a:p>
          <a:p>
            <a:pPr lvl="1"/>
            <a:r>
              <a:rPr lang="en-US" sz="1400" dirty="0"/>
              <a:t>Find the Method that performs best using test data</a:t>
            </a:r>
          </a:p>
          <a:p>
            <a:pPr lvl="1"/>
            <a:endParaRPr lang="en-US" sz="1400" dirty="0"/>
          </a:p>
          <a:p>
            <a:pPr lvl="1"/>
            <a:endParaRPr lang="en-US" sz="1400" dirty="0"/>
          </a:p>
          <a:p>
            <a:pPr lvl="1"/>
            <a:endParaRPr lang="en-US" sz="1400" dirty="0"/>
          </a:p>
          <a:p>
            <a:pPr lvl="1"/>
            <a:endParaRPr lang="en-US" sz="1400" dirty="0"/>
          </a:p>
          <a:p>
            <a:r>
              <a:rPr lang="en-US" sz="1400">
                <a:hlinkClick r:id="rId3"/>
              </a:rPr>
              <a:t>GITHUB LINK</a:t>
            </a:r>
            <a:endParaRPr lang="en-US" sz="1400" dirty="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E6940395-2C6F-362F-4A38-02AE34FA305B}"/>
              </a:ext>
            </a:extLst>
          </p:cNvPr>
          <p:cNvPicPr>
            <a:picLocks noChangeAspect="1"/>
          </p:cNvPicPr>
          <p:nvPr/>
        </p:nvPicPr>
        <p:blipFill>
          <a:blip r:embed="rId4"/>
          <a:stretch>
            <a:fillRect/>
          </a:stretch>
        </p:blipFill>
        <p:spPr>
          <a:xfrm>
            <a:off x="5388223" y="1782981"/>
            <a:ext cx="6067406" cy="4361892"/>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305820-A24A-0060-D49C-AAF24282C013}"/>
              </a:ext>
            </a:extLst>
          </p:cNvPr>
          <p:cNvPicPr>
            <a:picLocks noChangeAspect="1"/>
          </p:cNvPicPr>
          <p:nvPr/>
        </p:nvPicPr>
        <p:blipFill>
          <a:blip r:embed="rId3"/>
          <a:stretch>
            <a:fillRect/>
          </a:stretch>
        </p:blipFill>
        <p:spPr>
          <a:xfrm>
            <a:off x="251262" y="1536919"/>
            <a:ext cx="7698010" cy="3770717"/>
          </a:xfrm>
          <a:prstGeom prst="rect">
            <a:avLst/>
          </a:prstGeom>
        </p:spPr>
      </p:pic>
      <p:sp>
        <p:nvSpPr>
          <p:cNvPr id="10" name="Rectangle 1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502650" y="643467"/>
            <a:ext cx="3117850" cy="25563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dirty="0">
                <a:solidFill>
                  <a:schemeClr val="bg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502649" y="3358608"/>
            <a:ext cx="3045883" cy="2831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500">
                <a:solidFill>
                  <a:schemeClr val="bg1"/>
                </a:solidFill>
                <a:latin typeface="+mn-lt"/>
              </a:rPr>
              <a:t>The Image Shows a Preview of the Dashboard made with Plotly Dash</a:t>
            </a:r>
          </a:p>
          <a:p>
            <a:pPr>
              <a:spcBef>
                <a:spcPts val="1400"/>
              </a:spcBef>
              <a:buFont typeface="Arial" panose="020B0604020202020204" pitchFamily="34" charset="0"/>
              <a:buChar char="•"/>
            </a:pPr>
            <a:r>
              <a:rPr lang="en-US" sz="1500" dirty="0">
                <a:solidFill>
                  <a:schemeClr val="bg1"/>
                </a:solidFill>
                <a:latin typeface="+mn-lt"/>
              </a:rPr>
              <a:t>The results of EDA with Visualization, EDA with SQL, the Interactive Map with Folium will be Included in the Upcoming Slides</a:t>
            </a:r>
          </a:p>
          <a:p>
            <a:pPr>
              <a:spcBef>
                <a:spcPts val="1400"/>
              </a:spcBef>
              <a:buFont typeface="Arial" panose="020B0604020202020204" pitchFamily="34" charset="0"/>
              <a:buChar char="•"/>
            </a:pPr>
            <a:r>
              <a:rPr lang="en-US" sz="1500" dirty="0">
                <a:solidFill>
                  <a:schemeClr val="bg1"/>
                </a:solidFill>
                <a:latin typeface="+mn-lt"/>
              </a:rPr>
              <a:t>The Four Methods Mentioned Above return an Accuracy of 83% for the Test Data</a:t>
            </a:r>
          </a:p>
          <a:p>
            <a:pPr>
              <a:spcBef>
                <a:spcPts val="1400"/>
              </a:spcBef>
              <a:buFont typeface="Arial" panose="020B0604020202020204" pitchFamily="34" charset="0"/>
              <a:buChar char="•"/>
            </a:pPr>
            <a:endParaRPr lang="en-US" sz="1500">
              <a:solidFill>
                <a:schemeClr val="bg1"/>
              </a:solidFill>
              <a:latin typeface="+mn-lt"/>
            </a:endParaRPr>
          </a:p>
          <a:p>
            <a:pPr>
              <a:spcBef>
                <a:spcPts val="1400"/>
              </a:spcBef>
              <a:buFont typeface="Arial" panose="020B0604020202020204" pitchFamily="34" charset="0"/>
              <a:buChar char="•"/>
            </a:pPr>
            <a:endParaRPr lang="en-US" sz="1500">
              <a:solidFill>
                <a:schemeClr val="bg1"/>
              </a:solidFill>
              <a:latin typeface="+mn-lt"/>
            </a:endParaRPr>
          </a:p>
          <a:p>
            <a:pPr marL="0">
              <a:spcBef>
                <a:spcPts val="1400"/>
              </a:spcBef>
              <a:buFont typeface="Arial" panose="020B0604020202020204" pitchFamily="34" charset="0"/>
              <a:buChar char="•"/>
            </a:pPr>
            <a:endParaRPr lang="en-US" sz="1500">
              <a:solidFill>
                <a:schemeClr val="bg1"/>
              </a:solidFill>
              <a:latin typeface="+mn-lt"/>
            </a:endParaRPr>
          </a:p>
          <a:p>
            <a:pPr>
              <a:spcBef>
                <a:spcPts val="1400"/>
              </a:spcBef>
              <a:buFont typeface="Arial" panose="020B0604020202020204" pitchFamily="34" charset="0"/>
              <a:buChar char="•"/>
            </a:pPr>
            <a:endParaRPr lang="en-US" sz="1500">
              <a:solidFill>
                <a:schemeClr val="bg1"/>
              </a:solidFill>
              <a:latin typeface="+mn-lt"/>
            </a:endParaRPr>
          </a:p>
          <a:p>
            <a:pPr lvl="1">
              <a:buFont typeface="Arial" panose="020B0604020202020204" pitchFamily="34" charset="0"/>
              <a:buChar char="•"/>
            </a:pPr>
            <a:endParaRPr lang="en-US" sz="1500">
              <a:solidFill>
                <a:schemeClr val="bg1"/>
              </a:solidFill>
              <a:latin typeface="+mn-lt"/>
            </a:endParaRPr>
          </a:p>
          <a:p>
            <a:pPr marL="457200" lvl="1">
              <a:buFont typeface="Arial" panose="020B0604020202020204" pitchFamily="34" charset="0"/>
              <a:buChar char="•"/>
            </a:pPr>
            <a:endParaRPr lang="en-US" sz="1500">
              <a:solidFill>
                <a:schemeClr val="bg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521950" y="6356350"/>
            <a:ext cx="831850" cy="365125"/>
          </a:xfrm>
        </p:spPr>
        <p:txBody>
          <a:bodyPr vert="horz" lIns="91440" tIns="45720" rIns="91440" bIns="45720" rtlCol="0" anchor="ctr">
            <a:normAutofit/>
          </a:bodyPr>
          <a:lstStyle/>
          <a:p>
            <a:pPr>
              <a:spcAft>
                <a:spcPts val="600"/>
              </a:spcAft>
            </a:pPr>
            <a:fld id="{5075537C-CA84-1446-933C-8E9D027F9201}" type="slidenum">
              <a:rPr lang="en-US" sz="1200" dirty="0">
                <a:solidFill>
                  <a:schemeClr val="bg1">
                    <a:alpha val="70000"/>
                  </a:schemeClr>
                </a:solidFill>
                <a:latin typeface="+mn-lt"/>
              </a:rPr>
              <a:pPr>
                <a:spcAft>
                  <a:spcPts val="600"/>
                </a:spcAft>
              </a:pPr>
              <a:t>17</a:t>
            </a:fld>
            <a:endParaRPr lang="en-US" sz="1200" dirty="0">
              <a:solidFill>
                <a:schemeClr val="bg1">
                  <a:alpha val="70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bg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5051" y="2286000"/>
            <a:ext cx="3384000" cy="3844800"/>
          </a:xfrm>
          <a:prstGeom prst="rect">
            <a:avLst/>
          </a:prstGeom>
        </p:spPr>
        <p:txBody>
          <a:bodyPr vert="horz" lIns="91440" tIns="45720" rIns="91440" bIns="45720" rtlCol="0">
            <a:normAutofit/>
          </a:bodyPr>
          <a:lstStyle/>
          <a:p>
            <a:pPr>
              <a:spcBef>
                <a:spcPts val="1400"/>
              </a:spcBef>
            </a:pPr>
            <a:r>
              <a:rPr lang="en-US" sz="1700" b="1">
                <a:solidFill>
                  <a:schemeClr val="bg1">
                    <a:alpha val="60000"/>
                  </a:schemeClr>
                </a:solidFill>
              </a:rPr>
              <a:t>Class 0 (Blue):</a:t>
            </a:r>
          </a:p>
          <a:p>
            <a:pPr lvl="1">
              <a:spcBef>
                <a:spcPts val="1400"/>
              </a:spcBef>
            </a:pPr>
            <a:r>
              <a:rPr lang="en-US" sz="1700">
                <a:solidFill>
                  <a:schemeClr val="bg1">
                    <a:alpha val="60000"/>
                  </a:schemeClr>
                </a:solidFill>
              </a:rPr>
              <a:t>Represents an unsuccessful launch</a:t>
            </a:r>
          </a:p>
          <a:p>
            <a:pPr>
              <a:spcBef>
                <a:spcPts val="1400"/>
              </a:spcBef>
            </a:pPr>
            <a:r>
              <a:rPr lang="en-US" sz="1700" b="1">
                <a:solidFill>
                  <a:schemeClr val="bg1">
                    <a:alpha val="60000"/>
                  </a:schemeClr>
                </a:solidFill>
              </a:rPr>
              <a:t>Class 1 (Orange):</a:t>
            </a:r>
          </a:p>
          <a:p>
            <a:pPr lvl="1">
              <a:spcBef>
                <a:spcPts val="1400"/>
              </a:spcBef>
            </a:pPr>
            <a:r>
              <a:rPr lang="en-US" sz="1700">
                <a:solidFill>
                  <a:schemeClr val="bg1">
                    <a:alpha val="60000"/>
                  </a:schemeClr>
                </a:solidFill>
              </a:rPr>
              <a:t>Represents a successful launch</a:t>
            </a:r>
          </a:p>
          <a:p>
            <a:pPr>
              <a:spcBef>
                <a:spcPts val="1400"/>
              </a:spcBef>
            </a:pPr>
            <a:r>
              <a:rPr lang="en-US" sz="1700">
                <a:solidFill>
                  <a:schemeClr val="bg1">
                    <a:alpha val="60000"/>
                  </a:schemeClr>
                </a:solidFill>
              </a:rPr>
              <a:t>The figure presented demonstrates that the success rate increased as the number of flights increased</a:t>
            </a:r>
          </a:p>
          <a:p>
            <a:pPr>
              <a:spcBef>
                <a:spcPts val="1400"/>
              </a:spcBef>
            </a:pPr>
            <a:r>
              <a:rPr lang="en-US" sz="1700">
                <a:solidFill>
                  <a:schemeClr val="bg1">
                    <a:alpha val="60000"/>
                  </a:schemeClr>
                </a:solidFill>
              </a:rPr>
              <a:t>The success rate increases drastically at the 20</a:t>
            </a:r>
            <a:r>
              <a:rPr lang="en-US" sz="1700" baseline="30000">
                <a:solidFill>
                  <a:schemeClr val="bg1">
                    <a:alpha val="60000"/>
                  </a:schemeClr>
                </a:solidFill>
              </a:rPr>
              <a:t>th</a:t>
            </a:r>
            <a:r>
              <a:rPr lang="en-US" sz="1700">
                <a:solidFill>
                  <a:schemeClr val="bg1">
                    <a:alpha val="60000"/>
                  </a:schemeClr>
                </a:solidFill>
              </a:rPr>
              <a:t> flight</a:t>
            </a:r>
          </a:p>
        </p:txBody>
      </p:sp>
      <p:pic>
        <p:nvPicPr>
          <p:cNvPr id="2" name="Picture 5" descr="Chart, scatter chart&#10;&#10;Description automatically generated">
            <a:extLst>
              <a:ext uri="{FF2B5EF4-FFF2-40B4-BE49-F238E27FC236}">
                <a16:creationId xmlns:a16="http://schemas.microsoft.com/office/drawing/2014/main" id="{106FE3FB-1A90-1DA7-A463-7DF0462D3D28}"/>
              </a:ext>
            </a:extLst>
          </p:cNvPr>
          <p:cNvPicPr>
            <a:picLocks noChangeAspect="1"/>
          </p:cNvPicPr>
          <p:nvPr/>
        </p:nvPicPr>
        <p:blipFill>
          <a:blip r:embed="rId2"/>
          <a:stretch>
            <a:fillRect/>
          </a:stretch>
        </p:blipFill>
        <p:spPr>
          <a:xfrm>
            <a:off x="5411053" y="745170"/>
            <a:ext cx="6014185" cy="536766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19</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1698171"/>
            <a:ext cx="3962061" cy="45163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Outline</a:t>
            </a:r>
          </a:p>
        </p:txBody>
      </p:sp>
      <p:sp>
        <p:nvSpPr>
          <p:cNvPr id="26" name="Rectangle 2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070020" y="1698170"/>
            <a:ext cx="6478513" cy="4516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
        <p:nvSpPr>
          <p:cNvPr id="34" name="Isosceles Triangle 3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Isosceles Triangle 3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5051" y="2286000"/>
            <a:ext cx="3384000" cy="3844800"/>
          </a:xfrm>
          <a:prstGeom prst="rect">
            <a:avLst/>
          </a:prstGeom>
        </p:spPr>
        <p:txBody>
          <a:bodyPr vert="horz" lIns="91440" tIns="45720" rIns="91440" bIns="45720" rtlCol="0">
            <a:normAutofit/>
          </a:bodyPr>
          <a:lstStyle/>
          <a:p>
            <a:pPr>
              <a:spcBef>
                <a:spcPts val="1400"/>
              </a:spcBef>
            </a:pPr>
            <a:r>
              <a:rPr lang="en-US" sz="1700" b="1">
                <a:solidFill>
                  <a:schemeClr val="bg1">
                    <a:alpha val="60000"/>
                  </a:schemeClr>
                </a:solidFill>
              </a:rPr>
              <a:t>Class 0 (Blue):</a:t>
            </a:r>
          </a:p>
          <a:p>
            <a:pPr lvl="1">
              <a:spcBef>
                <a:spcPts val="1400"/>
              </a:spcBef>
            </a:pPr>
            <a:r>
              <a:rPr lang="en-US" sz="1700">
                <a:solidFill>
                  <a:schemeClr val="bg1">
                    <a:alpha val="60000"/>
                  </a:schemeClr>
                </a:solidFill>
              </a:rPr>
              <a:t>Represents and unsuccessful Launch</a:t>
            </a:r>
          </a:p>
          <a:p>
            <a:pPr>
              <a:spcBef>
                <a:spcPts val="1400"/>
              </a:spcBef>
            </a:pPr>
            <a:r>
              <a:rPr lang="en-US" sz="1700" b="1">
                <a:solidFill>
                  <a:schemeClr val="bg1">
                    <a:alpha val="60000"/>
                  </a:schemeClr>
                </a:solidFill>
              </a:rPr>
              <a:t>Class 1 (Orange):</a:t>
            </a:r>
          </a:p>
          <a:p>
            <a:pPr lvl="1">
              <a:spcBef>
                <a:spcPts val="1400"/>
              </a:spcBef>
            </a:pPr>
            <a:r>
              <a:rPr lang="en-US" sz="1700">
                <a:solidFill>
                  <a:schemeClr val="bg1">
                    <a:alpha val="60000"/>
                  </a:schemeClr>
                </a:solidFill>
              </a:rPr>
              <a:t>Represents a successful launch</a:t>
            </a:r>
          </a:p>
          <a:p>
            <a:pPr marL="457200" lvl="1">
              <a:spcBef>
                <a:spcPts val="1400"/>
              </a:spcBef>
            </a:pPr>
            <a:endParaRPr lang="en-US" sz="1700">
              <a:solidFill>
                <a:schemeClr val="bg1">
                  <a:alpha val="60000"/>
                </a:schemeClr>
              </a:solidFill>
            </a:endParaRPr>
          </a:p>
          <a:p>
            <a:pPr marL="0">
              <a:spcBef>
                <a:spcPts val="1400"/>
              </a:spcBef>
            </a:pPr>
            <a:r>
              <a:rPr lang="en-US" sz="1700">
                <a:solidFill>
                  <a:schemeClr val="bg1">
                    <a:alpha val="60000"/>
                  </a:schemeClr>
                </a:solidFill>
              </a:rPr>
              <a:t>While the larger pay load mass would seem to indicate a higher rocket success rate there is no clear correlation between a successful launch and the pay load mass (kg)</a:t>
            </a:r>
          </a:p>
        </p:txBody>
      </p:sp>
      <p:pic>
        <p:nvPicPr>
          <p:cNvPr id="2" name="Picture 5" descr="Chart, scatter chart&#10;&#10;Description automatically generated">
            <a:extLst>
              <a:ext uri="{FF2B5EF4-FFF2-40B4-BE49-F238E27FC236}">
                <a16:creationId xmlns:a16="http://schemas.microsoft.com/office/drawing/2014/main" id="{A7ECE8B1-F592-69ED-6BC8-9B34A8D04C2B}"/>
              </a:ext>
            </a:extLst>
          </p:cNvPr>
          <p:cNvPicPr>
            <a:picLocks noChangeAspect="1"/>
          </p:cNvPicPr>
          <p:nvPr/>
        </p:nvPicPr>
        <p:blipFill>
          <a:blip r:embed="rId2"/>
          <a:stretch>
            <a:fillRect/>
          </a:stretch>
        </p:blipFill>
        <p:spPr>
          <a:xfrm>
            <a:off x="5411053" y="752688"/>
            <a:ext cx="6014185" cy="535262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20</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2993" y="2286000"/>
            <a:ext cx="3496058" cy="3844800"/>
          </a:xfrm>
          <a:prstGeom prst="rect">
            <a:avLst/>
          </a:prstGeom>
        </p:spPr>
        <p:txBody>
          <a:bodyPr vert="horz" lIns="91440" tIns="45720" rIns="91440" bIns="45720" rtlCol="0">
            <a:normAutofit/>
          </a:bodyPr>
          <a:lstStyle/>
          <a:p>
            <a:pPr>
              <a:spcBef>
                <a:spcPts val="1400"/>
              </a:spcBef>
            </a:pPr>
            <a:r>
              <a:rPr lang="en-US" sz="1700" b="1">
                <a:solidFill>
                  <a:schemeClr val="bg1">
                    <a:alpha val="60000"/>
                  </a:schemeClr>
                </a:solidFill>
              </a:rPr>
              <a:t>Orbit Types:</a:t>
            </a:r>
          </a:p>
          <a:p>
            <a:pPr lvl="1">
              <a:spcBef>
                <a:spcPts val="1400"/>
              </a:spcBef>
            </a:pPr>
            <a:r>
              <a:rPr lang="en-US" sz="1700">
                <a:solidFill>
                  <a:schemeClr val="bg1">
                    <a:alpha val="60000"/>
                  </a:schemeClr>
                </a:solidFill>
              </a:rPr>
              <a:t>SEO (Sun-Synchronous Orbit), HEO (Highly Elliptical Orbit), GEO (Geostationary Orbit), ES-L1 (Lagrangian) have 100% success rate</a:t>
            </a:r>
          </a:p>
          <a:p>
            <a:pPr lvl="1">
              <a:spcBef>
                <a:spcPts val="1400"/>
              </a:spcBef>
            </a:pPr>
            <a:r>
              <a:rPr lang="en-US" sz="1700">
                <a:solidFill>
                  <a:schemeClr val="bg1">
                    <a:alpha val="60000"/>
                  </a:schemeClr>
                </a:solidFill>
              </a:rPr>
              <a:t>The success rate of the GTO (Geostationary Transfer orbit) type has a 50% success rate</a:t>
            </a:r>
          </a:p>
          <a:p>
            <a:pPr lvl="1">
              <a:spcBef>
                <a:spcPts val="1400"/>
              </a:spcBef>
            </a:pPr>
            <a:r>
              <a:rPr lang="en-US" sz="1700">
                <a:solidFill>
                  <a:schemeClr val="bg1">
                    <a:alpha val="60000"/>
                  </a:schemeClr>
                </a:solidFill>
              </a:rPr>
              <a:t>The lowest success rate is the type SO Orbit</a:t>
            </a:r>
          </a:p>
          <a:p>
            <a:pPr>
              <a:spcBef>
                <a:spcPts val="1400"/>
              </a:spcBef>
            </a:pPr>
            <a:endParaRPr lang="en-US" sz="1700">
              <a:solidFill>
                <a:schemeClr val="bg1">
                  <a:alpha val="60000"/>
                </a:schemeClr>
              </a:solidFill>
            </a:endParaRPr>
          </a:p>
        </p:txBody>
      </p:sp>
      <p:pic>
        <p:nvPicPr>
          <p:cNvPr id="2" name="Picture 5" descr="Chart, bar chart&#10;&#10;Description automatically generated">
            <a:extLst>
              <a:ext uri="{FF2B5EF4-FFF2-40B4-BE49-F238E27FC236}">
                <a16:creationId xmlns:a16="http://schemas.microsoft.com/office/drawing/2014/main" id="{19653C42-9A15-6E66-45F2-571FC2282E97}"/>
              </a:ext>
            </a:extLst>
          </p:cNvPr>
          <p:cNvPicPr>
            <a:picLocks noChangeAspect="1"/>
          </p:cNvPicPr>
          <p:nvPr/>
        </p:nvPicPr>
        <p:blipFill>
          <a:blip r:embed="rId2"/>
          <a:stretch>
            <a:fillRect/>
          </a:stretch>
        </p:blipFill>
        <p:spPr>
          <a:xfrm>
            <a:off x="5411053" y="1527014"/>
            <a:ext cx="6014185" cy="380397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21</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Freeform: Shape 410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4112" name="Freeform: Shape 410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bg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5051" y="2286000"/>
            <a:ext cx="3384000" cy="3844800"/>
          </a:xfrm>
          <a:prstGeom prst="rect">
            <a:avLst/>
          </a:prstGeom>
        </p:spPr>
        <p:txBody>
          <a:bodyPr vert="horz" lIns="91440" tIns="45720" rIns="91440" bIns="45720" rtlCol="0">
            <a:normAutofit/>
          </a:bodyPr>
          <a:lstStyle/>
          <a:p>
            <a:pPr>
              <a:spcBef>
                <a:spcPts val="1400"/>
              </a:spcBef>
            </a:pPr>
            <a:r>
              <a:rPr lang="en-US" sz="1300" b="1">
                <a:solidFill>
                  <a:schemeClr val="bg1">
                    <a:alpha val="60000"/>
                  </a:schemeClr>
                </a:solidFill>
              </a:rPr>
              <a:t>Class 0 (Blue):</a:t>
            </a:r>
          </a:p>
          <a:p>
            <a:pPr lvl="1">
              <a:spcBef>
                <a:spcPts val="1400"/>
              </a:spcBef>
            </a:pPr>
            <a:r>
              <a:rPr lang="en-US" sz="1300">
                <a:solidFill>
                  <a:schemeClr val="bg1">
                    <a:alpha val="60000"/>
                  </a:schemeClr>
                </a:solidFill>
              </a:rPr>
              <a:t>Represents an unsuccessful launch</a:t>
            </a:r>
          </a:p>
          <a:p>
            <a:pPr>
              <a:spcBef>
                <a:spcPts val="1400"/>
              </a:spcBef>
            </a:pPr>
            <a:r>
              <a:rPr lang="en-US" sz="1300" b="1">
                <a:solidFill>
                  <a:schemeClr val="bg1">
                    <a:alpha val="60000"/>
                  </a:schemeClr>
                </a:solidFill>
              </a:rPr>
              <a:t>Class 1 (Orange):</a:t>
            </a:r>
          </a:p>
          <a:p>
            <a:pPr lvl="1">
              <a:spcBef>
                <a:spcPts val="1400"/>
              </a:spcBef>
            </a:pPr>
            <a:r>
              <a:rPr lang="en-US" sz="1300">
                <a:solidFill>
                  <a:schemeClr val="bg1">
                    <a:alpha val="60000"/>
                  </a:schemeClr>
                </a:solidFill>
              </a:rPr>
              <a:t>Represents a successful launch</a:t>
            </a:r>
          </a:p>
          <a:p>
            <a:pPr>
              <a:spcBef>
                <a:spcPts val="1400"/>
              </a:spcBef>
            </a:pPr>
            <a:r>
              <a:rPr lang="en-US" sz="1300">
                <a:solidFill>
                  <a:schemeClr val="bg1">
                    <a:alpha val="60000"/>
                  </a:schemeClr>
                </a:solidFill>
              </a:rPr>
              <a:t>There appears to be a correlation between launch outcome and flight number</a:t>
            </a:r>
          </a:p>
          <a:p>
            <a:pPr>
              <a:spcBef>
                <a:spcPts val="1400"/>
              </a:spcBef>
            </a:pPr>
            <a:r>
              <a:rPr lang="en-US" sz="1300">
                <a:solidFill>
                  <a:schemeClr val="bg1">
                    <a:alpha val="60000"/>
                  </a:schemeClr>
                </a:solidFill>
              </a:rPr>
              <a:t>GTO (Geosynchronous Transfer Orbit) is an exception, with no demonstrable correlation between flight number and success rate</a:t>
            </a:r>
          </a:p>
          <a:p>
            <a:pPr>
              <a:spcBef>
                <a:spcPts val="1400"/>
              </a:spcBef>
            </a:pPr>
            <a:r>
              <a:rPr lang="en-US" sz="1300">
                <a:solidFill>
                  <a:schemeClr val="bg1">
                    <a:alpha val="60000"/>
                  </a:schemeClr>
                </a:solidFill>
              </a:rPr>
              <a:t>VLEO (Very Low Earth Orbit) demonstrates the highest success rate and is used in the most recent launches </a:t>
            </a:r>
          </a:p>
        </p:txBody>
      </p:sp>
      <p:pic>
        <p:nvPicPr>
          <p:cNvPr id="4097" name="Picture 1" descr="page22image41446672">
            <a:extLst>
              <a:ext uri="{FF2B5EF4-FFF2-40B4-BE49-F238E27FC236}">
                <a16:creationId xmlns:a16="http://schemas.microsoft.com/office/drawing/2014/main" id="{80E954CE-E6EB-2714-9BC3-1283475CEF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1053" y="805312"/>
            <a:ext cx="6014185" cy="52473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22</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6" name="Rectangle 5125">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8" name="Freeform: Shape 5127">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5130" name="Freeform: Shape 5129">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bg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5051" y="2286000"/>
            <a:ext cx="3384000" cy="3844800"/>
          </a:xfrm>
          <a:prstGeom prst="rect">
            <a:avLst/>
          </a:prstGeom>
        </p:spPr>
        <p:txBody>
          <a:bodyPr vert="horz" lIns="91440" tIns="45720" rIns="91440" bIns="45720" rtlCol="0">
            <a:normAutofit/>
          </a:bodyPr>
          <a:lstStyle/>
          <a:p>
            <a:pPr>
              <a:spcBef>
                <a:spcPts val="1400"/>
              </a:spcBef>
            </a:pPr>
            <a:r>
              <a:rPr lang="en-US" sz="1400" b="1">
                <a:solidFill>
                  <a:schemeClr val="bg1">
                    <a:alpha val="60000"/>
                  </a:schemeClr>
                </a:solidFill>
              </a:rPr>
              <a:t>Class 0 (Blue):</a:t>
            </a:r>
          </a:p>
          <a:p>
            <a:pPr lvl="1">
              <a:spcBef>
                <a:spcPts val="1400"/>
              </a:spcBef>
            </a:pPr>
            <a:r>
              <a:rPr lang="en-US" sz="1400">
                <a:solidFill>
                  <a:schemeClr val="bg1">
                    <a:alpha val="60000"/>
                  </a:schemeClr>
                </a:solidFill>
              </a:rPr>
              <a:t>Represents an unsuccessful launch</a:t>
            </a:r>
          </a:p>
          <a:p>
            <a:pPr>
              <a:spcBef>
                <a:spcPts val="1400"/>
              </a:spcBef>
            </a:pPr>
            <a:r>
              <a:rPr lang="en-US" sz="1400" b="1">
                <a:solidFill>
                  <a:schemeClr val="bg1">
                    <a:alpha val="60000"/>
                  </a:schemeClr>
                </a:solidFill>
              </a:rPr>
              <a:t>Class 1 (Orange):</a:t>
            </a:r>
          </a:p>
          <a:p>
            <a:pPr lvl="1">
              <a:spcBef>
                <a:spcPts val="1400"/>
              </a:spcBef>
            </a:pPr>
            <a:r>
              <a:rPr lang="en-US" sz="1400">
                <a:solidFill>
                  <a:schemeClr val="bg1">
                    <a:alpha val="60000"/>
                  </a:schemeClr>
                </a:solidFill>
              </a:rPr>
              <a:t>Represents a successful launch</a:t>
            </a:r>
          </a:p>
          <a:p>
            <a:pPr>
              <a:spcBef>
                <a:spcPts val="1400"/>
              </a:spcBef>
            </a:pPr>
            <a:r>
              <a:rPr lang="en-US" sz="1400">
                <a:solidFill>
                  <a:schemeClr val="bg1">
                    <a:alpha val="60000"/>
                  </a:schemeClr>
                </a:solidFill>
              </a:rPr>
              <a:t>LEO (Low Earth Orbit) and ISS (International Space Station Orbit) successful landings are associated with lighter Pay Load Mass (Kg)</a:t>
            </a:r>
          </a:p>
          <a:p>
            <a:pPr>
              <a:spcBef>
                <a:spcPts val="1400"/>
              </a:spcBef>
            </a:pPr>
            <a:r>
              <a:rPr lang="en-US" sz="1400">
                <a:solidFill>
                  <a:schemeClr val="bg1">
                    <a:alpha val="60000"/>
                  </a:schemeClr>
                </a:solidFill>
              </a:rPr>
              <a:t>GTO (Geosynchronous Transfer Orbit) is difficult to distinguish as the data is evenly spread between blue and orange</a:t>
            </a:r>
          </a:p>
          <a:p>
            <a:pPr marL="0">
              <a:spcBef>
                <a:spcPts val="1400"/>
              </a:spcBef>
            </a:pPr>
            <a:endParaRPr lang="en-US" sz="1400">
              <a:solidFill>
                <a:schemeClr val="bg1">
                  <a:alpha val="60000"/>
                </a:schemeClr>
              </a:solidFill>
            </a:endParaRPr>
          </a:p>
        </p:txBody>
      </p:sp>
      <p:pic>
        <p:nvPicPr>
          <p:cNvPr id="5121" name="Picture 1" descr="page23image41309552">
            <a:extLst>
              <a:ext uri="{FF2B5EF4-FFF2-40B4-BE49-F238E27FC236}">
                <a16:creationId xmlns:a16="http://schemas.microsoft.com/office/drawing/2014/main" id="{FD93CE36-A16C-7E68-C9AE-CFF89F8E0B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1053" y="805312"/>
            <a:ext cx="6014185" cy="52473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23</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bg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5051" y="2286000"/>
            <a:ext cx="3384000" cy="3844800"/>
          </a:xfrm>
          <a:prstGeom prst="rect">
            <a:avLst/>
          </a:prstGeom>
        </p:spPr>
        <p:txBody>
          <a:bodyPr vert="horz" lIns="91440" tIns="45720" rIns="91440" bIns="45720" rtlCol="0">
            <a:normAutofit/>
          </a:bodyPr>
          <a:lstStyle/>
          <a:p>
            <a:pPr>
              <a:spcBef>
                <a:spcPts val="1400"/>
              </a:spcBef>
            </a:pPr>
            <a:r>
              <a:rPr lang="en-US" sz="1900">
                <a:solidFill>
                  <a:schemeClr val="bg1">
                    <a:alpha val="60000"/>
                  </a:schemeClr>
                </a:solidFill>
              </a:rPr>
              <a:t>The success rate of rocket launches has continued to increase from 2013 till 2017</a:t>
            </a:r>
          </a:p>
          <a:p>
            <a:pPr>
              <a:spcBef>
                <a:spcPts val="1400"/>
              </a:spcBef>
            </a:pPr>
            <a:r>
              <a:rPr lang="en-US" sz="1900">
                <a:solidFill>
                  <a:schemeClr val="bg1">
                    <a:alpha val="60000"/>
                  </a:schemeClr>
                </a:solidFill>
              </a:rPr>
              <a:t>A sharp decline in success rate is observed from 2017 to 2018</a:t>
            </a:r>
          </a:p>
          <a:p>
            <a:pPr>
              <a:spcBef>
                <a:spcPts val="1400"/>
              </a:spcBef>
            </a:pPr>
            <a:r>
              <a:rPr lang="en-US" sz="1900">
                <a:solidFill>
                  <a:schemeClr val="bg1">
                    <a:alpha val="60000"/>
                  </a:schemeClr>
                </a:solidFill>
              </a:rPr>
              <a:t>The success rate is then seen increasing to an all time high in 2019 and declines steadily from then</a:t>
            </a:r>
          </a:p>
          <a:p>
            <a:pPr>
              <a:spcBef>
                <a:spcPts val="1400"/>
              </a:spcBef>
            </a:pPr>
            <a:r>
              <a:rPr lang="en-US" sz="1900">
                <a:solidFill>
                  <a:schemeClr val="bg1">
                    <a:alpha val="60000"/>
                  </a:schemeClr>
                </a:solidFill>
              </a:rPr>
              <a:t>To date, a success rate of roughly 80% is observable</a:t>
            </a:r>
          </a:p>
        </p:txBody>
      </p:sp>
      <p:pic>
        <p:nvPicPr>
          <p:cNvPr id="6" name="Picture 5">
            <a:extLst>
              <a:ext uri="{FF2B5EF4-FFF2-40B4-BE49-F238E27FC236}">
                <a16:creationId xmlns:a16="http://schemas.microsoft.com/office/drawing/2014/main" id="{7CC9FD06-CB02-2C18-A1EB-EA6DECE90DD1}"/>
              </a:ext>
            </a:extLst>
          </p:cNvPr>
          <p:cNvPicPr>
            <a:picLocks noChangeAspect="1"/>
          </p:cNvPicPr>
          <p:nvPr/>
        </p:nvPicPr>
        <p:blipFill>
          <a:blip r:embed="rId2"/>
          <a:stretch>
            <a:fillRect/>
          </a:stretch>
        </p:blipFill>
        <p:spPr>
          <a:xfrm>
            <a:off x="5411053" y="1820205"/>
            <a:ext cx="6014185" cy="321758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24</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All Launch Site Names</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5278066" cy="3979585"/>
          </a:xfrm>
          <a:prstGeom prst="rect">
            <a:avLst/>
          </a:prstGeom>
        </p:spPr>
        <p:txBody>
          <a:bodyPr vert="horz" lIns="91440" tIns="45720" rIns="91440" bIns="45720" rtlCol="0" anchor="ctr">
            <a:normAutofit/>
          </a:bodyPr>
          <a:lstStyle/>
          <a:p>
            <a:pPr>
              <a:spcBef>
                <a:spcPts val="1400"/>
              </a:spcBef>
            </a:pPr>
            <a:r>
              <a:rPr lang="en-US" sz="1600"/>
              <a:t>The SQL DISTINCT clause is used for this query to extract unique values pertaining to the Launch Sites from the SpaceX table</a:t>
            </a:r>
          </a:p>
          <a:p>
            <a:pPr>
              <a:spcBef>
                <a:spcPts val="1400"/>
              </a:spcBef>
            </a:pPr>
            <a:endParaRPr lang="en-US" sz="1600"/>
          </a:p>
          <a:p>
            <a:pPr>
              <a:spcBef>
                <a:spcPts val="1400"/>
              </a:spcBef>
            </a:pPr>
            <a:endParaRPr lang="en-US" sz="1600"/>
          </a:p>
          <a:p>
            <a:pPr>
              <a:spcBef>
                <a:spcPts val="1400"/>
              </a:spcBef>
            </a:pPr>
            <a:endParaRPr lang="en-US" sz="1600"/>
          </a:p>
          <a:p>
            <a:pPr>
              <a:spcBef>
                <a:spcPts val="1400"/>
              </a:spcBef>
            </a:pPr>
            <a:r>
              <a:rPr lang="en-US" sz="1600"/>
              <a:t>This query produces four unique launch sites:</a:t>
            </a:r>
          </a:p>
          <a:p>
            <a:pPr lvl="1">
              <a:spcBef>
                <a:spcPts val="1400"/>
              </a:spcBef>
            </a:pPr>
            <a:r>
              <a:rPr lang="en-US" sz="1600"/>
              <a:t>CCAFS LC-40</a:t>
            </a:r>
          </a:p>
          <a:p>
            <a:pPr lvl="1">
              <a:spcBef>
                <a:spcPts val="1400"/>
              </a:spcBef>
            </a:pPr>
            <a:r>
              <a:rPr lang="en-US" sz="1600"/>
              <a:t>CCAFS SLC-40</a:t>
            </a:r>
          </a:p>
          <a:p>
            <a:pPr lvl="1">
              <a:spcBef>
                <a:spcPts val="1400"/>
              </a:spcBef>
            </a:pPr>
            <a:r>
              <a:rPr lang="en-US" sz="1600"/>
              <a:t>KSC LC-39A</a:t>
            </a:r>
          </a:p>
          <a:p>
            <a:pPr lvl="1">
              <a:spcBef>
                <a:spcPts val="1400"/>
              </a:spcBef>
            </a:pPr>
            <a:r>
              <a:rPr lang="en-US" sz="1600"/>
              <a:t>VAFB SLC-4E</a:t>
            </a: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1F9BEF2-44F5-441C-33E0-3455D6B14168}"/>
              </a:ext>
            </a:extLst>
          </p:cNvPr>
          <p:cNvPicPr>
            <a:picLocks noChangeAspect="1"/>
          </p:cNvPicPr>
          <p:nvPr/>
        </p:nvPicPr>
        <p:blipFill>
          <a:blip r:embed="rId2"/>
          <a:stretch>
            <a:fillRect/>
          </a:stretch>
        </p:blipFill>
        <p:spPr>
          <a:xfrm>
            <a:off x="7083423" y="1146024"/>
            <a:ext cx="4397433" cy="1390492"/>
          </a:xfrm>
          <a:prstGeom prst="rect">
            <a:avLst/>
          </a:prstGeom>
        </p:spPr>
      </p:pic>
      <p:sp>
        <p:nvSpPr>
          <p:cNvPr id="25" name="Rectangle 2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646EF30-148F-2AB1-BA22-C9066CC42426}"/>
              </a:ext>
            </a:extLst>
          </p:cNvPr>
          <p:cNvPicPr>
            <a:picLocks noChangeAspect="1"/>
          </p:cNvPicPr>
          <p:nvPr/>
        </p:nvPicPr>
        <p:blipFill>
          <a:blip r:embed="rId3"/>
          <a:stretch>
            <a:fillRect/>
          </a:stretch>
        </p:blipFill>
        <p:spPr>
          <a:xfrm>
            <a:off x="8291696" y="3707894"/>
            <a:ext cx="1979022" cy="251875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SELECT * SQL query is used to display the site names from the SpaceX records</a:t>
            </a:r>
          </a:p>
          <a:p>
            <a:pPr lvl="1">
              <a:spcBef>
                <a:spcPts val="1400"/>
              </a:spcBef>
            </a:pPr>
            <a:r>
              <a:rPr lang="en-US" sz="2000"/>
              <a:t>LIMIT 5 is employed to present the first five launch sites</a:t>
            </a:r>
          </a:p>
          <a:p>
            <a:pPr>
              <a:spcBef>
                <a:spcPts val="1400"/>
              </a:spcBef>
            </a:pPr>
            <a:r>
              <a:rPr lang="en-US" sz="2000"/>
              <a:t>The LIKE operator and ‘CCA%’ are called to present the launch sites</a:t>
            </a:r>
          </a:p>
          <a:p>
            <a:pPr marL="0">
              <a:spcBef>
                <a:spcPts val="1400"/>
              </a:spcBef>
            </a:pPr>
            <a:endParaRPr lang="en-US" sz="2000"/>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6128B1F3-7B0D-A4F9-0A52-3EAFEFE4CA26}"/>
              </a:ext>
            </a:extLst>
          </p:cNvPr>
          <p:cNvPicPr>
            <a:picLocks noChangeAspect="1"/>
          </p:cNvPicPr>
          <p:nvPr/>
        </p:nvPicPr>
        <p:blipFill>
          <a:blip r:embed="rId2"/>
          <a:stretch>
            <a:fillRect/>
          </a:stretch>
        </p:blipFill>
        <p:spPr>
          <a:xfrm>
            <a:off x="5483644" y="1782982"/>
            <a:ext cx="5876561" cy="2116558"/>
          </a:xfrm>
          <a:prstGeom prst="rect">
            <a:avLst/>
          </a:prstGeom>
        </p:spPr>
      </p:pic>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C0AE2EF1-AB29-228C-74D8-88398FA68DAC}"/>
              </a:ext>
            </a:extLst>
          </p:cNvPr>
          <p:cNvPicPr>
            <a:picLocks noChangeAspect="1"/>
          </p:cNvPicPr>
          <p:nvPr/>
        </p:nvPicPr>
        <p:blipFill>
          <a:blip r:embed="rId3"/>
          <a:stretch>
            <a:fillRect/>
          </a:stretch>
        </p:blipFill>
        <p:spPr>
          <a:xfrm>
            <a:off x="1172170" y="4766530"/>
            <a:ext cx="10532937" cy="159079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itle 1">
            <a:extLst>
              <a:ext uri="{FF2B5EF4-FFF2-40B4-BE49-F238E27FC236}">
                <a16:creationId xmlns:a16="http://schemas.microsoft.com/office/drawing/2014/main" id="{FD161C47-0660-416F-B4C2-25E4D35D69FD}"/>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Total Payload Mass</a:t>
            </a:r>
          </a:p>
        </p:txBody>
      </p:sp>
      <p:pic>
        <p:nvPicPr>
          <p:cNvPr id="6" name="Picture 5">
            <a:extLst>
              <a:ext uri="{FF2B5EF4-FFF2-40B4-BE49-F238E27FC236}">
                <a16:creationId xmlns:a16="http://schemas.microsoft.com/office/drawing/2014/main" id="{DBCFB808-80CE-0268-C1C4-0EE51708F8DE}"/>
              </a:ext>
            </a:extLst>
          </p:cNvPr>
          <p:cNvPicPr>
            <a:picLocks noChangeAspect="1"/>
          </p:cNvPicPr>
          <p:nvPr/>
        </p:nvPicPr>
        <p:blipFill>
          <a:blip r:embed="rId2"/>
          <a:stretch>
            <a:fillRect/>
          </a:stretch>
        </p:blipFill>
        <p:spPr>
          <a:xfrm>
            <a:off x="643467" y="2114325"/>
            <a:ext cx="6253211" cy="1453872"/>
          </a:xfrm>
          <a:prstGeom prst="rect">
            <a:avLst/>
          </a:prstGeom>
        </p:spPr>
      </p:pic>
      <p:pic>
        <p:nvPicPr>
          <p:cNvPr id="8" name="Picture 7">
            <a:extLst>
              <a:ext uri="{FF2B5EF4-FFF2-40B4-BE49-F238E27FC236}">
                <a16:creationId xmlns:a16="http://schemas.microsoft.com/office/drawing/2014/main" id="{BFC3CE2F-AFC5-D6C0-09F2-A3F0DF0D9972}"/>
              </a:ext>
            </a:extLst>
          </p:cNvPr>
          <p:cNvPicPr>
            <a:picLocks noChangeAspect="1"/>
          </p:cNvPicPr>
          <p:nvPr/>
        </p:nvPicPr>
        <p:blipFill>
          <a:blip r:embed="rId3"/>
          <a:stretch>
            <a:fillRect/>
          </a:stretch>
        </p:blipFill>
        <p:spPr>
          <a:xfrm>
            <a:off x="643467" y="4602383"/>
            <a:ext cx="6253212" cy="100051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a:t>Employing the SUM() function to calculate the sum of column PAYLOAD_MASS_KG from the SpaceX table</a:t>
            </a:r>
          </a:p>
          <a:p>
            <a:pPr marL="0">
              <a:spcBef>
                <a:spcPts val="1400"/>
              </a:spcBef>
            </a:pPr>
            <a:endParaRPr lang="en-US" sz="2000"/>
          </a:p>
          <a:p>
            <a:pPr>
              <a:spcBef>
                <a:spcPts val="1400"/>
              </a:spcBef>
            </a:pPr>
            <a:r>
              <a:rPr lang="en-US" sz="2000"/>
              <a:t>The WHERE clause will filter the dataset to perform calculations where the customer is NASA (CRS)</a:t>
            </a:r>
          </a:p>
          <a:p>
            <a:pPr marL="0">
              <a:spcBef>
                <a:spcPts val="1400"/>
              </a:spcBef>
            </a:pPr>
            <a:endParaRPr lang="en-US" sz="2000"/>
          </a:p>
          <a:p>
            <a:pPr>
              <a:spcBef>
                <a:spcPts val="1400"/>
              </a:spcBef>
            </a:pPr>
            <a:r>
              <a:rPr lang="en-US" sz="2000"/>
              <a:t>RESULT:</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65028" cy="4419532"/>
          </a:xfrm>
          <a:prstGeom prst="rect">
            <a:avLst/>
          </a:prstGeom>
        </p:spPr>
        <p:txBody>
          <a:bodyPr>
            <a:normAutofit/>
          </a:bodyPr>
          <a:lstStyle/>
          <a:p>
            <a:pPr>
              <a:lnSpc>
                <a:spcPct val="100000"/>
              </a:lnSpc>
              <a:spcBef>
                <a:spcPts val="1400"/>
              </a:spcBef>
            </a:pPr>
            <a:r>
              <a:rPr lang="en-US" sz="1400" dirty="0">
                <a:solidFill>
                  <a:schemeClr val="accent3">
                    <a:lumMod val="25000"/>
                  </a:schemeClr>
                </a:solidFill>
              </a:rPr>
              <a:t>Employing the AVG() function we will calculate the average value of the column PAYLOAD_MASS_KG</a:t>
            </a:r>
          </a:p>
          <a:p>
            <a:pPr>
              <a:lnSpc>
                <a:spcPct val="100000"/>
              </a:lnSpc>
              <a:spcBef>
                <a:spcPts val="1400"/>
              </a:spcBef>
            </a:pPr>
            <a:r>
              <a:rPr lang="en-US" sz="1400" dirty="0">
                <a:solidFill>
                  <a:schemeClr val="accent3">
                    <a:lumMod val="25000"/>
                  </a:schemeClr>
                </a:solidFill>
              </a:rPr>
              <a:t>The WHERE clause will filter the dataset to perform calculations only if </a:t>
            </a:r>
            <a:r>
              <a:rPr lang="en-US" sz="1400" dirty="0" err="1">
                <a:solidFill>
                  <a:schemeClr val="accent3">
                    <a:lumMod val="25000"/>
                  </a:schemeClr>
                </a:solidFill>
              </a:rPr>
              <a:t>Booster_version</a:t>
            </a:r>
            <a:r>
              <a:rPr lang="en-US" sz="1400" dirty="0">
                <a:solidFill>
                  <a:schemeClr val="accent3">
                    <a:lumMod val="25000"/>
                  </a:schemeClr>
                </a:solidFill>
              </a:rPr>
              <a:t> is F9 v1.1</a:t>
            </a: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RESULT: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93C79E9-F5B5-E558-8880-54396AACD6DD}"/>
              </a:ext>
            </a:extLst>
          </p:cNvPr>
          <p:cNvPicPr>
            <a:picLocks noChangeAspect="1"/>
          </p:cNvPicPr>
          <p:nvPr/>
        </p:nvPicPr>
        <p:blipFill>
          <a:blip r:embed="rId3"/>
          <a:stretch>
            <a:fillRect/>
          </a:stretch>
        </p:blipFill>
        <p:spPr>
          <a:xfrm>
            <a:off x="5803010" y="1825625"/>
            <a:ext cx="5618979" cy="988425"/>
          </a:xfrm>
          <a:prstGeom prst="rect">
            <a:avLst/>
          </a:prstGeom>
        </p:spPr>
      </p:pic>
      <p:pic>
        <p:nvPicPr>
          <p:cNvPr id="8" name="Picture 7">
            <a:extLst>
              <a:ext uri="{FF2B5EF4-FFF2-40B4-BE49-F238E27FC236}">
                <a16:creationId xmlns:a16="http://schemas.microsoft.com/office/drawing/2014/main" id="{42BEF93D-C198-D919-863E-3DB15EC4DC5F}"/>
              </a:ext>
            </a:extLst>
          </p:cNvPr>
          <p:cNvPicPr>
            <a:picLocks noChangeAspect="1"/>
          </p:cNvPicPr>
          <p:nvPr/>
        </p:nvPicPr>
        <p:blipFill>
          <a:blip r:embed="rId4"/>
          <a:stretch>
            <a:fillRect/>
          </a:stretch>
        </p:blipFill>
        <p:spPr>
          <a:xfrm>
            <a:off x="5803010" y="3486422"/>
            <a:ext cx="3390900" cy="812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137034" y="609599"/>
            <a:ext cx="6463301" cy="1322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First Successful Ground Landing Date</a:t>
            </a:r>
          </a:p>
        </p:txBody>
      </p:sp>
      <p:sp>
        <p:nvSpPr>
          <p:cNvPr id="15" name="Freeform: Shape 14">
            <a:extLst>
              <a:ext uri="{FF2B5EF4-FFF2-40B4-BE49-F238E27FC236}">
                <a16:creationId xmlns:a16="http://schemas.microsoft.com/office/drawing/2014/main" id="{2B573B51-C170-49C0-A3D9-8D99730C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4101"/>
            <a:ext cx="6463301" cy="3361125"/>
          </a:xfrm>
          <a:prstGeom prst="rect">
            <a:avLst/>
          </a:prstGeom>
        </p:spPr>
        <p:txBody>
          <a:bodyPr vert="horz" lIns="91440" tIns="45720" rIns="91440" bIns="45720" rtlCol="0">
            <a:normAutofit/>
          </a:bodyPr>
          <a:lstStyle/>
          <a:p>
            <a:pPr>
              <a:spcBef>
                <a:spcPts val="1400"/>
              </a:spcBef>
            </a:pPr>
            <a:r>
              <a:rPr lang="en-US" sz="2000"/>
              <a:t>Employing the MIN() function to calculate the earliest date in the column DATE</a:t>
            </a:r>
          </a:p>
          <a:p>
            <a:pPr>
              <a:spcBef>
                <a:spcPts val="1400"/>
              </a:spcBef>
            </a:pPr>
            <a:r>
              <a:rPr lang="en-US" sz="2000"/>
              <a:t>The WHERE clause will filter the dataset to perform calculations where the Landing_outcome is successful with regards to the ground pad </a:t>
            </a:r>
          </a:p>
          <a:p>
            <a:pPr marL="0">
              <a:spcBef>
                <a:spcPts val="1400"/>
              </a:spcBef>
            </a:pPr>
            <a:endParaRPr lang="en-US" sz="2000"/>
          </a:p>
          <a:p>
            <a:pPr marL="0">
              <a:spcBef>
                <a:spcPts val="1400"/>
              </a:spcBef>
            </a:pPr>
            <a:endParaRPr lang="en-US" sz="2000"/>
          </a:p>
          <a:p>
            <a:pPr>
              <a:spcBef>
                <a:spcPts val="1400"/>
              </a:spcBef>
            </a:pPr>
            <a:r>
              <a:rPr lang="en-US" sz="2000"/>
              <a:t>RESULT:</a:t>
            </a:r>
          </a:p>
          <a:p>
            <a:pPr>
              <a:spcBef>
                <a:spcPts val="1400"/>
              </a:spcBef>
            </a:pPr>
            <a:endParaRPr lang="en-US" sz="2000"/>
          </a:p>
        </p:txBody>
      </p:sp>
      <p:pic>
        <p:nvPicPr>
          <p:cNvPr id="8" name="Picture 7">
            <a:extLst>
              <a:ext uri="{FF2B5EF4-FFF2-40B4-BE49-F238E27FC236}">
                <a16:creationId xmlns:a16="http://schemas.microsoft.com/office/drawing/2014/main" id="{FB50103A-8ED9-D5C5-4BCD-465FABA0E289}"/>
              </a:ext>
            </a:extLst>
          </p:cNvPr>
          <p:cNvPicPr>
            <a:picLocks noChangeAspect="1"/>
          </p:cNvPicPr>
          <p:nvPr/>
        </p:nvPicPr>
        <p:blipFill>
          <a:blip r:embed="rId2"/>
          <a:stretch>
            <a:fillRect/>
          </a:stretch>
        </p:blipFill>
        <p:spPr>
          <a:xfrm>
            <a:off x="7599975" y="1367714"/>
            <a:ext cx="3753824" cy="1180910"/>
          </a:xfrm>
          <a:prstGeom prst="rect">
            <a:avLst/>
          </a:prstGeom>
        </p:spPr>
      </p:pic>
      <p:pic>
        <p:nvPicPr>
          <p:cNvPr id="6" name="Picture 5">
            <a:extLst>
              <a:ext uri="{FF2B5EF4-FFF2-40B4-BE49-F238E27FC236}">
                <a16:creationId xmlns:a16="http://schemas.microsoft.com/office/drawing/2014/main" id="{2E2A74F8-8F40-604A-52BE-B53E9B211F19}"/>
              </a:ext>
            </a:extLst>
          </p:cNvPr>
          <p:cNvPicPr>
            <a:picLocks noChangeAspect="1"/>
          </p:cNvPicPr>
          <p:nvPr/>
        </p:nvPicPr>
        <p:blipFill>
          <a:blip r:embed="rId3"/>
          <a:stretch>
            <a:fillRect/>
          </a:stretch>
        </p:blipFill>
        <p:spPr>
          <a:xfrm>
            <a:off x="7599974" y="3876871"/>
            <a:ext cx="3933120" cy="1255929"/>
          </a:xfrm>
          <a:prstGeom prst="rect">
            <a:avLst/>
          </a:prstGeom>
        </p:spPr>
      </p:pic>
      <p:sp>
        <p:nvSpPr>
          <p:cNvPr id="17" name="Freeform: Shape 16">
            <a:extLst>
              <a:ext uri="{FF2B5EF4-FFF2-40B4-BE49-F238E27FC236}">
                <a16:creationId xmlns:a16="http://schemas.microsoft.com/office/drawing/2014/main" id="{CC7BCC73-A901-44EB-B0E7-879E19267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23">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1698171"/>
            <a:ext cx="3962061" cy="45163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Executive Summary</a:t>
            </a:r>
          </a:p>
        </p:txBody>
      </p:sp>
      <p:sp>
        <p:nvSpPr>
          <p:cNvPr id="45" name="Rectangle 25">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27">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7" name="Freeform: Shape 29">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 name="Rectangle 31">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070020" y="1698170"/>
            <a:ext cx="6478513" cy="451636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600" b="1" dirty="0">
                <a:solidFill>
                  <a:schemeClr val="tx1"/>
                </a:solidFill>
                <a:latin typeface="+mn-lt"/>
              </a:rPr>
              <a:t>Summary of Methodologies</a:t>
            </a:r>
            <a:endParaRPr lang="en-US" sz="1600" b="1" dirty="0">
              <a:solidFill>
                <a:schemeClr val="tx1"/>
              </a:solidFill>
              <a:latin typeface="+mn-lt"/>
              <a:cs typeface="Calibri"/>
            </a:endParaRPr>
          </a:p>
          <a:p>
            <a:pPr lvl="2">
              <a:spcBef>
                <a:spcPts val="1400"/>
              </a:spcBef>
              <a:buFont typeface="Arial" panose="020B0604020202020204" pitchFamily="34" charset="0"/>
              <a:buChar char="•"/>
            </a:pPr>
            <a:r>
              <a:rPr lang="en-US" sz="1600" dirty="0">
                <a:solidFill>
                  <a:schemeClr val="tx1"/>
                </a:solidFill>
                <a:latin typeface="+mn-lt"/>
              </a:rPr>
              <a:t>Data Collection</a:t>
            </a:r>
            <a:endParaRPr lang="en-US" sz="1600" dirty="0">
              <a:solidFill>
                <a:schemeClr val="tx1"/>
              </a:solidFill>
              <a:latin typeface="+mn-lt"/>
              <a:cs typeface="Calibri"/>
            </a:endParaRPr>
          </a:p>
          <a:p>
            <a:pPr lvl="2">
              <a:spcBef>
                <a:spcPts val="1400"/>
              </a:spcBef>
              <a:buFont typeface="Arial" panose="020B0604020202020204" pitchFamily="34" charset="0"/>
              <a:buChar char="•"/>
            </a:pPr>
            <a:r>
              <a:rPr lang="en-US" sz="1600" dirty="0">
                <a:solidFill>
                  <a:schemeClr val="tx1"/>
                </a:solidFill>
                <a:latin typeface="+mn-lt"/>
              </a:rPr>
              <a:t>Data Wrangling</a:t>
            </a:r>
            <a:endParaRPr lang="en-US" sz="1600" dirty="0">
              <a:solidFill>
                <a:schemeClr val="tx1"/>
              </a:solidFill>
              <a:latin typeface="+mn-lt"/>
              <a:cs typeface="Calibri"/>
            </a:endParaRPr>
          </a:p>
          <a:p>
            <a:pPr lvl="2">
              <a:spcBef>
                <a:spcPts val="1400"/>
              </a:spcBef>
              <a:buFont typeface="Arial" panose="020B0604020202020204" pitchFamily="34" charset="0"/>
              <a:buChar char="•"/>
            </a:pPr>
            <a:r>
              <a:rPr lang="en-US" sz="1600" dirty="0">
                <a:solidFill>
                  <a:schemeClr val="tx1"/>
                </a:solidFill>
                <a:latin typeface="+mn-lt"/>
              </a:rPr>
              <a:t>EDA with Data Visualization</a:t>
            </a:r>
            <a:endParaRPr lang="en-US" sz="1600" dirty="0">
              <a:solidFill>
                <a:schemeClr val="tx1"/>
              </a:solidFill>
              <a:latin typeface="+mn-lt"/>
              <a:cs typeface="Calibri"/>
            </a:endParaRPr>
          </a:p>
          <a:p>
            <a:pPr lvl="2">
              <a:spcBef>
                <a:spcPts val="1400"/>
              </a:spcBef>
              <a:buFont typeface="Arial" panose="020B0604020202020204" pitchFamily="34" charset="0"/>
              <a:buChar char="•"/>
            </a:pPr>
            <a:r>
              <a:rPr lang="en-US" sz="1600" dirty="0">
                <a:solidFill>
                  <a:schemeClr val="tx1"/>
                </a:solidFill>
                <a:latin typeface="+mn-lt"/>
              </a:rPr>
              <a:t>EDA with SQL</a:t>
            </a:r>
            <a:endParaRPr lang="en-US" sz="1600" dirty="0">
              <a:solidFill>
                <a:schemeClr val="tx1"/>
              </a:solidFill>
              <a:latin typeface="+mn-lt"/>
              <a:cs typeface="Calibri"/>
            </a:endParaRPr>
          </a:p>
          <a:p>
            <a:pPr lvl="2">
              <a:spcBef>
                <a:spcPts val="1400"/>
              </a:spcBef>
              <a:buFont typeface="Arial" panose="020B0604020202020204" pitchFamily="34" charset="0"/>
              <a:buChar char="•"/>
            </a:pPr>
            <a:r>
              <a:rPr lang="en-US" sz="1600" dirty="0">
                <a:solidFill>
                  <a:schemeClr val="tx1"/>
                </a:solidFill>
                <a:latin typeface="+mn-lt"/>
              </a:rPr>
              <a:t>Building an Interactive Map with Folium</a:t>
            </a:r>
            <a:endParaRPr lang="en-US" sz="1600" dirty="0">
              <a:solidFill>
                <a:schemeClr val="tx1"/>
              </a:solidFill>
              <a:latin typeface="+mn-lt"/>
              <a:cs typeface="Calibri"/>
            </a:endParaRPr>
          </a:p>
          <a:p>
            <a:pPr lvl="2">
              <a:spcBef>
                <a:spcPts val="1400"/>
              </a:spcBef>
              <a:buFont typeface="Arial" panose="020B0604020202020204" pitchFamily="34" charset="0"/>
              <a:buChar char="•"/>
            </a:pPr>
            <a:r>
              <a:rPr lang="en-US" sz="1600" dirty="0">
                <a:solidFill>
                  <a:schemeClr val="tx1"/>
                </a:solidFill>
                <a:latin typeface="+mn-lt"/>
              </a:rPr>
              <a:t>Building a Dashboard with </a:t>
            </a:r>
            <a:r>
              <a:rPr lang="en-US" sz="1600" dirty="0" err="1">
                <a:solidFill>
                  <a:schemeClr val="tx1"/>
                </a:solidFill>
                <a:latin typeface="+mn-lt"/>
              </a:rPr>
              <a:t>Plotly</a:t>
            </a:r>
            <a:r>
              <a:rPr lang="en-US" sz="1600" dirty="0">
                <a:solidFill>
                  <a:schemeClr val="tx1"/>
                </a:solidFill>
                <a:latin typeface="+mn-lt"/>
              </a:rPr>
              <a:t> Dash</a:t>
            </a:r>
            <a:endParaRPr lang="en-US" sz="1600" dirty="0">
              <a:solidFill>
                <a:schemeClr val="tx1"/>
              </a:solidFill>
              <a:latin typeface="+mn-lt"/>
              <a:cs typeface="Calibri"/>
            </a:endParaRPr>
          </a:p>
          <a:p>
            <a:pPr lvl="2">
              <a:spcBef>
                <a:spcPts val="1400"/>
              </a:spcBef>
              <a:buFont typeface="Arial" panose="020B0604020202020204" pitchFamily="34" charset="0"/>
              <a:buChar char="•"/>
            </a:pPr>
            <a:r>
              <a:rPr lang="en-US" sz="1600" dirty="0">
                <a:solidFill>
                  <a:schemeClr val="tx1"/>
                </a:solidFill>
                <a:latin typeface="+mn-lt"/>
              </a:rPr>
              <a:t>Predictive Analysis (Classification)</a:t>
            </a:r>
            <a:endParaRPr lang="en-US" sz="1600" dirty="0">
              <a:solidFill>
                <a:schemeClr val="tx1"/>
              </a:solidFill>
              <a:latin typeface="+mn-lt"/>
              <a:cs typeface="Calibri"/>
            </a:endParaRPr>
          </a:p>
          <a:p>
            <a:pPr>
              <a:spcBef>
                <a:spcPts val="1400"/>
              </a:spcBef>
              <a:buFont typeface="Arial" panose="020B0604020202020204" pitchFamily="34" charset="0"/>
              <a:buChar char="•"/>
            </a:pPr>
            <a:r>
              <a:rPr lang="en-US" sz="1600" b="1" dirty="0">
                <a:solidFill>
                  <a:schemeClr val="tx1"/>
                </a:solidFill>
                <a:latin typeface="+mn-lt"/>
              </a:rPr>
              <a:t>Summary of all Results</a:t>
            </a:r>
            <a:endParaRPr lang="en-US" sz="1600" b="1" dirty="0">
              <a:solidFill>
                <a:schemeClr val="tx1"/>
              </a:solidFill>
              <a:latin typeface="+mn-lt"/>
              <a:cs typeface="Calibri"/>
            </a:endParaRPr>
          </a:p>
          <a:p>
            <a:pPr lvl="1">
              <a:spcBef>
                <a:spcPts val="1400"/>
              </a:spcBef>
              <a:buFont typeface="Arial" panose="020B0604020202020204" pitchFamily="34" charset="0"/>
              <a:buChar char="•"/>
            </a:pPr>
            <a:r>
              <a:rPr lang="en-US" sz="1600" dirty="0">
                <a:solidFill>
                  <a:schemeClr val="tx1"/>
                </a:solidFill>
                <a:latin typeface="+mn-lt"/>
              </a:rPr>
              <a:t>Exploratory Data Analysis of Results</a:t>
            </a:r>
            <a:endParaRPr lang="en-US" sz="1600" dirty="0">
              <a:solidFill>
                <a:schemeClr val="tx1"/>
              </a:solidFill>
              <a:latin typeface="+mn-lt"/>
              <a:cs typeface="Calibri"/>
            </a:endParaRPr>
          </a:p>
          <a:p>
            <a:pPr lvl="1">
              <a:spcBef>
                <a:spcPts val="1400"/>
              </a:spcBef>
              <a:buFont typeface="Arial" panose="020B0604020202020204" pitchFamily="34" charset="0"/>
              <a:buChar char="•"/>
            </a:pPr>
            <a:r>
              <a:rPr lang="en-US" sz="1600" dirty="0">
                <a:solidFill>
                  <a:schemeClr val="tx1"/>
                </a:solidFill>
                <a:latin typeface="+mn-lt"/>
              </a:rPr>
              <a:t>Interactive Analysis Demonstration in Screenshots</a:t>
            </a:r>
            <a:endParaRPr lang="en-US" sz="1600" dirty="0">
              <a:solidFill>
                <a:schemeClr val="tx1"/>
              </a:solidFill>
              <a:latin typeface="+mn-lt"/>
              <a:cs typeface="Calibri"/>
            </a:endParaRPr>
          </a:p>
          <a:p>
            <a:pPr lvl="1">
              <a:spcBef>
                <a:spcPts val="1400"/>
              </a:spcBef>
              <a:buFont typeface="Arial" panose="020B0604020202020204" pitchFamily="34" charset="0"/>
              <a:buChar char="•"/>
            </a:pPr>
            <a:r>
              <a:rPr lang="en-US" sz="1600" dirty="0">
                <a:solidFill>
                  <a:schemeClr val="tx1"/>
                </a:solidFill>
                <a:latin typeface="+mn-lt"/>
              </a:rPr>
              <a:t>Predictive Analysis Results</a:t>
            </a:r>
            <a:endParaRPr lang="en-US" sz="1600" dirty="0">
              <a:solidFill>
                <a:schemeClr val="tx1"/>
              </a:solidFill>
              <a:latin typeface="+mn-lt"/>
              <a:cs typeface="Calibri"/>
            </a:endParaRPr>
          </a:p>
          <a:p>
            <a:pPr>
              <a:spcBef>
                <a:spcPts val="1400"/>
              </a:spcBef>
              <a:buFont typeface="Arial" panose="020B0604020202020204" pitchFamily="34" charset="0"/>
              <a:buChar char="•"/>
            </a:pPr>
            <a:endParaRPr lang="en-US" sz="140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
        <p:nvSpPr>
          <p:cNvPr id="49" name="Isosceles Triangle 33">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Isosceles Triangle 35">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8DFF3C0-9A47-4CF8-A908-C79EE032FA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252800" y="662399"/>
            <a:ext cx="5995987" cy="14940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Successful Drone Ship Landing with Payload between 4000 and 6000</a:t>
            </a:r>
          </a:p>
        </p:txBody>
      </p:sp>
      <p:grpSp>
        <p:nvGrpSpPr>
          <p:cNvPr id="15" name="Group 14">
            <a:extLst>
              <a:ext uri="{FF2B5EF4-FFF2-40B4-BE49-F238E27FC236}">
                <a16:creationId xmlns:a16="http://schemas.microsoft.com/office/drawing/2014/main" id="{D1CD191E-4E38-48B5-91B0-A538EEE36C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6" name="Freeform 6">
              <a:extLst>
                <a:ext uri="{FF2B5EF4-FFF2-40B4-BE49-F238E27FC236}">
                  <a16:creationId xmlns:a16="http://schemas.microsoft.com/office/drawing/2014/main" id="{610DAD19-A1E9-4929-B76E-E6605D2DB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7" name="Freeform 6">
              <a:extLst>
                <a:ext uri="{FF2B5EF4-FFF2-40B4-BE49-F238E27FC236}">
                  <a16:creationId xmlns:a16="http://schemas.microsoft.com/office/drawing/2014/main" id="{F7DBC290-0F34-425B-B724-341D9697AF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51678" y="2286001"/>
            <a:ext cx="6015897" cy="3909600"/>
          </a:xfrm>
          <a:prstGeom prst="rect">
            <a:avLst/>
          </a:prstGeom>
        </p:spPr>
        <p:txBody>
          <a:bodyPr vert="horz" lIns="91440" tIns="45720" rIns="91440" bIns="45720" rtlCol="0">
            <a:normAutofit/>
          </a:bodyPr>
          <a:lstStyle/>
          <a:p>
            <a:pPr>
              <a:spcBef>
                <a:spcPts val="1400"/>
              </a:spcBef>
            </a:pPr>
            <a:r>
              <a:rPr lang="en-US" sz="2000">
                <a:solidFill>
                  <a:schemeClr val="tx1">
                    <a:alpha val="60000"/>
                  </a:schemeClr>
                </a:solidFill>
              </a:rPr>
              <a:t>Employing the SELECT() clause to filter results specifically to BOOSTER_VERSION</a:t>
            </a:r>
          </a:p>
          <a:p>
            <a:pPr>
              <a:spcBef>
                <a:spcPts val="1400"/>
              </a:spcBef>
            </a:pPr>
            <a:r>
              <a:rPr lang="en-US" sz="2000">
                <a:solidFill>
                  <a:schemeClr val="tx1">
                    <a:alpha val="60000"/>
                  </a:schemeClr>
                </a:solidFill>
              </a:rPr>
              <a:t>The WHERE clause will filter the dataset to produce results where the Landing_outcome is ‘success’ according to the drone ship</a:t>
            </a:r>
          </a:p>
          <a:p>
            <a:pPr lvl="1">
              <a:spcBef>
                <a:spcPts val="1400"/>
              </a:spcBef>
            </a:pPr>
            <a:r>
              <a:rPr lang="en-US" sz="2000">
                <a:solidFill>
                  <a:schemeClr val="tx1">
                    <a:alpha val="60000"/>
                  </a:schemeClr>
                </a:solidFill>
              </a:rPr>
              <a:t>The AND operator will specify results where the condition is the PAYLOAD_MASS_KG is between 4000 and 6000</a:t>
            </a:r>
          </a:p>
          <a:p>
            <a:pPr marL="457200" lvl="1">
              <a:spcBef>
                <a:spcPts val="1400"/>
              </a:spcBef>
            </a:pPr>
            <a:endParaRPr lang="en-US" sz="2000">
              <a:solidFill>
                <a:schemeClr val="tx1">
                  <a:alpha val="60000"/>
                </a:schemeClr>
              </a:solidFill>
            </a:endParaRPr>
          </a:p>
          <a:p>
            <a:pPr>
              <a:spcBef>
                <a:spcPts val="1400"/>
              </a:spcBef>
            </a:pPr>
            <a:r>
              <a:rPr lang="en-US" sz="2000">
                <a:solidFill>
                  <a:schemeClr val="tx1">
                    <a:alpha val="60000"/>
                  </a:schemeClr>
                </a:solidFill>
              </a:rPr>
              <a:t>RESULT:</a:t>
            </a:r>
          </a:p>
          <a:p>
            <a:pPr>
              <a:spcBef>
                <a:spcPts val="1400"/>
              </a:spcBef>
            </a:pPr>
            <a:endParaRPr lang="en-US" sz="2000">
              <a:solidFill>
                <a:schemeClr val="tx1">
                  <a:alpha val="60000"/>
                </a:schemeClr>
              </a:solidFill>
            </a:endParaRPr>
          </a:p>
        </p:txBody>
      </p:sp>
      <p:pic>
        <p:nvPicPr>
          <p:cNvPr id="7" name="Picture 6">
            <a:extLst>
              <a:ext uri="{FF2B5EF4-FFF2-40B4-BE49-F238E27FC236}">
                <a16:creationId xmlns:a16="http://schemas.microsoft.com/office/drawing/2014/main" id="{46428B18-F694-396B-2060-8DDD07661A88}"/>
              </a:ext>
            </a:extLst>
          </p:cNvPr>
          <p:cNvPicPr>
            <a:picLocks noChangeAspect="1"/>
          </p:cNvPicPr>
          <p:nvPr/>
        </p:nvPicPr>
        <p:blipFill>
          <a:blip r:embed="rId3"/>
          <a:stretch>
            <a:fillRect/>
          </a:stretch>
        </p:blipFill>
        <p:spPr>
          <a:xfrm>
            <a:off x="8345152" y="643470"/>
            <a:ext cx="2510625" cy="2649006"/>
          </a:xfrm>
          <a:prstGeom prst="rect">
            <a:avLst/>
          </a:prstGeom>
        </p:spPr>
      </p:pic>
      <p:pic>
        <p:nvPicPr>
          <p:cNvPr id="3" name="Picture 2">
            <a:extLst>
              <a:ext uri="{FF2B5EF4-FFF2-40B4-BE49-F238E27FC236}">
                <a16:creationId xmlns:a16="http://schemas.microsoft.com/office/drawing/2014/main" id="{B996CD75-35F7-2797-C3F5-09298C3F322D}"/>
              </a:ext>
            </a:extLst>
          </p:cNvPr>
          <p:cNvPicPr>
            <a:picLocks noChangeAspect="1"/>
          </p:cNvPicPr>
          <p:nvPr/>
        </p:nvPicPr>
        <p:blipFill>
          <a:blip r:embed="rId4"/>
          <a:stretch>
            <a:fillRect/>
          </a:stretch>
        </p:blipFill>
        <p:spPr>
          <a:xfrm>
            <a:off x="6050897" y="4818321"/>
            <a:ext cx="5698400" cy="129761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81463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30</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itle 1">
            <a:extLst>
              <a:ext uri="{FF2B5EF4-FFF2-40B4-BE49-F238E27FC236}">
                <a16:creationId xmlns:a16="http://schemas.microsoft.com/office/drawing/2014/main" id="{79B32320-42D4-49FA-8047-C080B444B3A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Total Number of Successful and Failure Mission Outcomes</a:t>
            </a:r>
          </a:p>
        </p:txBody>
      </p:sp>
      <p:pic>
        <p:nvPicPr>
          <p:cNvPr id="8" name="Picture 7">
            <a:extLst>
              <a:ext uri="{FF2B5EF4-FFF2-40B4-BE49-F238E27FC236}">
                <a16:creationId xmlns:a16="http://schemas.microsoft.com/office/drawing/2014/main" id="{C4154AD2-B73E-A092-60A3-4456D15B23E6}"/>
              </a:ext>
            </a:extLst>
          </p:cNvPr>
          <p:cNvPicPr>
            <a:picLocks noChangeAspect="1"/>
          </p:cNvPicPr>
          <p:nvPr/>
        </p:nvPicPr>
        <p:blipFill>
          <a:blip r:embed="rId2"/>
          <a:stretch>
            <a:fillRect/>
          </a:stretch>
        </p:blipFill>
        <p:spPr>
          <a:xfrm>
            <a:off x="643467" y="1869123"/>
            <a:ext cx="6253211" cy="1944275"/>
          </a:xfrm>
          <a:prstGeom prst="rect">
            <a:avLst/>
          </a:prstGeom>
        </p:spPr>
      </p:pic>
      <p:pic>
        <p:nvPicPr>
          <p:cNvPr id="6" name="Picture 5">
            <a:extLst>
              <a:ext uri="{FF2B5EF4-FFF2-40B4-BE49-F238E27FC236}">
                <a16:creationId xmlns:a16="http://schemas.microsoft.com/office/drawing/2014/main" id="{516A705B-B743-14CD-CAE6-BF613327721B}"/>
              </a:ext>
            </a:extLst>
          </p:cNvPr>
          <p:cNvPicPr>
            <a:picLocks noChangeAspect="1"/>
          </p:cNvPicPr>
          <p:nvPr/>
        </p:nvPicPr>
        <p:blipFill>
          <a:blip r:embed="rId3"/>
          <a:stretch>
            <a:fillRect/>
          </a:stretch>
        </p:blipFill>
        <p:spPr>
          <a:xfrm>
            <a:off x="643467" y="4446052"/>
            <a:ext cx="6253212" cy="131317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a:t>Employing the COUNT() function to calculate the total number of columns</a:t>
            </a:r>
          </a:p>
          <a:p>
            <a:pPr>
              <a:spcBef>
                <a:spcPts val="1400"/>
              </a:spcBef>
            </a:pPr>
            <a:r>
              <a:rPr lang="en-US" sz="2000"/>
              <a:t>The GROUP BY statement will filter the dataset into summary rows for rows that contain the same values in order to find the total sum in each Mission_outcome</a:t>
            </a:r>
          </a:p>
          <a:p>
            <a:pPr marL="0">
              <a:spcBef>
                <a:spcPts val="1400"/>
              </a:spcBef>
            </a:pPr>
            <a:endParaRPr lang="en-US" sz="2000"/>
          </a:p>
          <a:p>
            <a:pPr>
              <a:spcBef>
                <a:spcPts val="1400"/>
              </a:spcBef>
            </a:pPr>
            <a:r>
              <a:rPr lang="en-US" sz="2000"/>
              <a:t>RESULT:</a:t>
            </a:r>
          </a:p>
          <a:p>
            <a:pPr lvl="1">
              <a:spcBef>
                <a:spcPts val="1400"/>
              </a:spcBef>
            </a:pPr>
            <a:r>
              <a:rPr lang="en-US" sz="2000"/>
              <a:t>SpaceX has successfully completed close to 99% of its missions</a:t>
            </a:r>
          </a:p>
          <a:p>
            <a:pPr>
              <a:spcBef>
                <a:spcPts val="1400"/>
              </a:spcBef>
            </a:pPr>
            <a:endParaRPr lang="en-US" sz="20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itle 1">
            <a:extLst>
              <a:ext uri="{FF2B5EF4-FFF2-40B4-BE49-F238E27FC236}">
                <a16:creationId xmlns:a16="http://schemas.microsoft.com/office/drawing/2014/main" id="{2A7EB98F-A25F-4357-9775-478FC17F7F83}"/>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Boosters Carried Maximum Payload</a:t>
            </a:r>
          </a:p>
        </p:txBody>
      </p:sp>
      <p:pic>
        <p:nvPicPr>
          <p:cNvPr id="8" name="Picture 7">
            <a:extLst>
              <a:ext uri="{FF2B5EF4-FFF2-40B4-BE49-F238E27FC236}">
                <a16:creationId xmlns:a16="http://schemas.microsoft.com/office/drawing/2014/main" id="{DD5D8F1F-8BED-F4B2-BF2B-54FB85172B23}"/>
              </a:ext>
            </a:extLst>
          </p:cNvPr>
          <p:cNvPicPr>
            <a:picLocks noChangeAspect="1"/>
          </p:cNvPicPr>
          <p:nvPr/>
        </p:nvPicPr>
        <p:blipFill>
          <a:blip r:embed="rId2"/>
          <a:stretch>
            <a:fillRect/>
          </a:stretch>
        </p:blipFill>
        <p:spPr>
          <a:xfrm>
            <a:off x="2428582" y="1301130"/>
            <a:ext cx="2268363" cy="2800116"/>
          </a:xfrm>
          <a:prstGeom prst="rect">
            <a:avLst/>
          </a:prstGeom>
        </p:spPr>
      </p:pic>
      <p:pic>
        <p:nvPicPr>
          <p:cNvPr id="6" name="Picture 5">
            <a:extLst>
              <a:ext uri="{FF2B5EF4-FFF2-40B4-BE49-F238E27FC236}">
                <a16:creationId xmlns:a16="http://schemas.microsoft.com/office/drawing/2014/main" id="{FD8FD662-C455-E623-70B0-DC34710FE61D}"/>
              </a:ext>
            </a:extLst>
          </p:cNvPr>
          <p:cNvPicPr>
            <a:picLocks noChangeAspect="1"/>
          </p:cNvPicPr>
          <p:nvPr/>
        </p:nvPicPr>
        <p:blipFill>
          <a:blip r:embed="rId3"/>
          <a:stretch>
            <a:fillRect/>
          </a:stretch>
        </p:blipFill>
        <p:spPr>
          <a:xfrm>
            <a:off x="643467" y="4250639"/>
            <a:ext cx="6253212" cy="170400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t>In this section we will employ a subquery to determine the maximum value of the payload.  This will be done using the MAX() function</a:t>
            </a:r>
          </a:p>
          <a:p>
            <a:pPr>
              <a:spcBef>
                <a:spcPts val="1400"/>
              </a:spcBef>
            </a:pPr>
            <a:r>
              <a:rPr lang="en-US" sz="2000" dirty="0"/>
              <a:t>Secondly, we will limit the dataset to search if PAYLOAD_MASS_KG is the maximum value of the payload</a:t>
            </a:r>
          </a:p>
          <a:p>
            <a:pPr>
              <a:spcBef>
                <a:spcPts val="1400"/>
              </a:spcBef>
            </a:pPr>
            <a:r>
              <a:rPr lang="en-US" sz="2000" dirty="0"/>
              <a:t>RESULT:</a:t>
            </a:r>
          </a:p>
          <a:p>
            <a:pPr lvl="1">
              <a:spcBef>
                <a:spcPts val="1400"/>
              </a:spcBef>
            </a:pPr>
            <a:r>
              <a:rPr lang="en-US" sz="2000" dirty="0"/>
              <a:t>Version F9 B5 B1048.4 – F9 B5 B1060.3 boosters are capable of carrying the maximum payload</a:t>
            </a:r>
          </a:p>
          <a:p>
            <a:pPr>
              <a:spcBef>
                <a:spcPts val="1400"/>
              </a:spcBef>
            </a:pPr>
            <a:endParaRPr lang="en-US" sz="20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dirty="0" smtClean="0">
                <a:solidFill>
                  <a:schemeClr val="tx1">
                    <a:tint val="75000"/>
                  </a:schemeClr>
                </a:solidFill>
                <a:latin typeface="+mn-lt"/>
              </a:rPr>
              <a:pPr>
                <a:spcAft>
                  <a:spcPts val="600"/>
                </a:spcAft>
              </a:pPr>
              <a:t>32</a:t>
            </a:fld>
            <a:endParaRPr lang="en-US" sz="1200" dirty="0">
              <a:solidFill>
                <a:schemeClr val="tx1">
                  <a:tint val="75000"/>
                </a:schemeClr>
              </a:solidFill>
              <a:latin typeface="+mn-lt"/>
            </a:endParaRPr>
          </a:p>
        </p:txBody>
      </p:sp>
      <p:grpSp>
        <p:nvGrpSpPr>
          <p:cNvPr id="12"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19341" cy="4312006"/>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Using the WHERE clause, we will filter that dataset to perform a search if the </a:t>
            </a:r>
            <a:r>
              <a:rPr lang="en-US" sz="1800" dirty="0" err="1">
                <a:solidFill>
                  <a:schemeClr val="accent3">
                    <a:lumMod val="25000"/>
                  </a:schemeClr>
                </a:solidFill>
              </a:rPr>
              <a:t>Landing_outcome</a:t>
            </a:r>
            <a:r>
              <a:rPr lang="en-US" sz="1800" dirty="0">
                <a:solidFill>
                  <a:schemeClr val="accent3">
                    <a:lumMod val="25000"/>
                  </a:schemeClr>
                </a:solidFill>
              </a:rPr>
              <a:t> is Failure with regards to the drone ship</a:t>
            </a:r>
            <a:endParaRPr lang="en-US" sz="1800" dirty="0">
              <a:solidFill>
                <a:schemeClr val="accent3">
                  <a:lumMod val="25000"/>
                </a:schemeClr>
              </a:solidFill>
              <a:cs typeface="Calibri"/>
            </a:endParaRPr>
          </a:p>
          <a:p>
            <a:pPr lvl="1">
              <a:lnSpc>
                <a:spcPct val="100000"/>
              </a:lnSpc>
              <a:spcBef>
                <a:spcPts val="1400"/>
              </a:spcBef>
            </a:pPr>
            <a:r>
              <a:rPr lang="en-US" sz="1800" dirty="0">
                <a:solidFill>
                  <a:schemeClr val="accent3">
                    <a:lumMod val="25000"/>
                  </a:schemeClr>
                </a:solidFill>
              </a:rPr>
              <a:t>The AND operator will display a record if the additional year is 2015 </a:t>
            </a:r>
            <a:endParaRPr lang="en-US" sz="1800" dirty="0">
              <a:solidFill>
                <a:schemeClr val="accent3">
                  <a:lumMod val="25000"/>
                </a:schemeClr>
              </a:solidFill>
              <a:cs typeface="Calibri"/>
            </a:endParaRPr>
          </a:p>
          <a:p>
            <a:pPr>
              <a:lnSpc>
                <a:spcPct val="100000"/>
              </a:lnSpc>
              <a:spcBef>
                <a:spcPts val="1400"/>
              </a:spcBef>
            </a:pPr>
            <a:r>
              <a:rPr lang="en-US" sz="1800" dirty="0">
                <a:solidFill>
                  <a:schemeClr val="accent3">
                    <a:lumMod val="25000"/>
                  </a:schemeClr>
                </a:solidFill>
              </a:rPr>
              <a:t>In 2015, there was one landing failure on drone ships</a:t>
            </a:r>
            <a:endParaRPr lang="en-US" sz="1800" dirty="0">
              <a:solidFill>
                <a:schemeClr val="accent3">
                  <a:lumMod val="25000"/>
                </a:schemeClr>
              </a:solidFill>
              <a:cs typeface="Calibr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BA69515-CF6D-F561-8BE8-73C3252D0A52}"/>
              </a:ext>
            </a:extLst>
          </p:cNvPr>
          <p:cNvPicPr>
            <a:picLocks noChangeAspect="1"/>
          </p:cNvPicPr>
          <p:nvPr/>
        </p:nvPicPr>
        <p:blipFill>
          <a:blip r:embed="rId3"/>
          <a:stretch>
            <a:fillRect/>
          </a:stretch>
        </p:blipFill>
        <p:spPr>
          <a:xfrm>
            <a:off x="5533322" y="1765045"/>
            <a:ext cx="6185438" cy="1287162"/>
          </a:xfrm>
          <a:prstGeom prst="rect">
            <a:avLst/>
          </a:prstGeom>
        </p:spPr>
      </p:pic>
      <p:pic>
        <p:nvPicPr>
          <p:cNvPr id="8" name="Picture 7">
            <a:extLst>
              <a:ext uri="{FF2B5EF4-FFF2-40B4-BE49-F238E27FC236}">
                <a16:creationId xmlns:a16="http://schemas.microsoft.com/office/drawing/2014/main" id="{4B4A8F13-19A0-36BA-4DD5-2C955CC27D37}"/>
              </a:ext>
            </a:extLst>
          </p:cNvPr>
          <p:cNvPicPr>
            <a:picLocks noChangeAspect="1"/>
          </p:cNvPicPr>
          <p:nvPr/>
        </p:nvPicPr>
        <p:blipFill>
          <a:blip r:embed="rId4"/>
          <a:stretch>
            <a:fillRect/>
          </a:stretch>
        </p:blipFill>
        <p:spPr>
          <a:xfrm>
            <a:off x="2320380" y="4821996"/>
            <a:ext cx="7268134" cy="93382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Rank Landing Outcomes Between 2010-06-04 and 2017-03-20</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5278066" cy="3979585"/>
          </a:xfrm>
          <a:prstGeom prst="rect">
            <a:avLst/>
          </a:prstGeom>
        </p:spPr>
        <p:txBody>
          <a:bodyPr vert="horz" lIns="91440" tIns="45720" rIns="91440" bIns="45720" rtlCol="0" anchor="ctr">
            <a:normAutofit/>
          </a:bodyPr>
          <a:lstStyle/>
          <a:p>
            <a:pPr>
              <a:spcBef>
                <a:spcPts val="1400"/>
              </a:spcBef>
            </a:pPr>
            <a:r>
              <a:rPr lang="en-US" sz="2000"/>
              <a:t>The COUNT function selects the landing outcomes, while the WHERE clause will filter the dataset to conduct a search between 04/06/2010 and 20/03/2017</a:t>
            </a:r>
          </a:p>
          <a:p>
            <a:pPr>
              <a:spcBef>
                <a:spcPts val="1400"/>
              </a:spcBef>
            </a:pPr>
            <a:r>
              <a:rPr lang="en-US" sz="2000"/>
              <a:t>The ORDER BY clause was selected to sort the total records by number of landings – sorted in descending order</a:t>
            </a:r>
          </a:p>
          <a:p>
            <a:pPr marL="0">
              <a:spcBef>
                <a:spcPts val="1400"/>
              </a:spcBef>
            </a:pPr>
            <a:endParaRPr lang="en-US" sz="2000"/>
          </a:p>
          <a:p>
            <a:pPr lvl="1">
              <a:spcBef>
                <a:spcPts val="1400"/>
              </a:spcBef>
            </a:pPr>
            <a:r>
              <a:rPr lang="en-US" sz="2000"/>
              <a:t>There is minimal deviation in results between the number of successful and unsuccessful launches between 04/06/2010 and 20/03/2017  </a:t>
            </a: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180E70F-09C3-50D6-5D83-A3E174A60578}"/>
              </a:ext>
            </a:extLst>
          </p:cNvPr>
          <p:cNvPicPr>
            <a:picLocks noChangeAspect="1"/>
          </p:cNvPicPr>
          <p:nvPr/>
        </p:nvPicPr>
        <p:blipFill>
          <a:blip r:embed="rId2"/>
          <a:stretch>
            <a:fillRect/>
          </a:stretch>
        </p:blipFill>
        <p:spPr>
          <a:xfrm>
            <a:off x="7094628" y="1146339"/>
            <a:ext cx="4487081" cy="1356243"/>
          </a:xfrm>
          <a:prstGeom prst="rect">
            <a:avLst/>
          </a:prstGeom>
        </p:spPr>
      </p:pic>
      <p:sp>
        <p:nvSpPr>
          <p:cNvPr id="25" name="Rectangle 2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7C108C-8DF3-FD0E-11CF-472569B9658C}"/>
              </a:ext>
            </a:extLst>
          </p:cNvPr>
          <p:cNvPicPr>
            <a:picLocks noChangeAspect="1"/>
          </p:cNvPicPr>
          <p:nvPr/>
        </p:nvPicPr>
        <p:blipFill>
          <a:blip r:embed="rId3"/>
          <a:stretch>
            <a:fillRect/>
          </a:stretch>
        </p:blipFill>
        <p:spPr>
          <a:xfrm>
            <a:off x="7094315" y="3707894"/>
            <a:ext cx="4373785" cy="251875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SpaceX Launch Site Locations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The Folium map displays all SpaceX launch sites</a:t>
            </a:r>
          </a:p>
          <a:p>
            <a:pPr>
              <a:spcBef>
                <a:spcPts val="1400"/>
              </a:spcBef>
            </a:pPr>
            <a:r>
              <a:rPr lang="en-US" sz="2000"/>
              <a:t>It is evident that all launch sites are coast-bound</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97924357-441D-1FC9-89E9-B87274A2D407}"/>
              </a:ext>
            </a:extLst>
          </p:cNvPr>
          <p:cNvPicPr>
            <a:picLocks noChangeAspect="1"/>
          </p:cNvPicPr>
          <p:nvPr/>
        </p:nvPicPr>
        <p:blipFill>
          <a:blip r:embed="rId2"/>
          <a:stretch>
            <a:fillRect/>
          </a:stretch>
        </p:blipFill>
        <p:spPr>
          <a:xfrm>
            <a:off x="4230762" y="1783263"/>
            <a:ext cx="7317770" cy="4305298"/>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8600"/>
            <a:ext cx="7401223" cy="723022"/>
          </a:xfrm>
          <a:prstGeom prst="rect">
            <a:avLst/>
          </a:prstGeom>
        </p:spPr>
        <p:txBody>
          <a:bodyPr lIns="91440" tIns="45720" rIns="91440" bIns="45720" anchor="t">
            <a:normAutofit lnSpcReduction="10000"/>
          </a:bodyPr>
          <a:lstStyle/>
          <a:p>
            <a:pPr>
              <a:lnSpc>
                <a:spcPct val="100000"/>
              </a:lnSpc>
              <a:spcBef>
                <a:spcPts val="1400"/>
              </a:spcBef>
            </a:pPr>
            <a:r>
              <a:rPr lang="en-US" sz="1600" b="1" dirty="0">
                <a:solidFill>
                  <a:schemeClr val="accent3">
                    <a:lumMod val="25000"/>
                  </a:schemeClr>
                </a:solidFill>
              </a:rPr>
              <a:t>Successful landings (green):</a:t>
            </a:r>
          </a:p>
          <a:p>
            <a:pPr>
              <a:lnSpc>
                <a:spcPct val="100000"/>
              </a:lnSpc>
              <a:spcBef>
                <a:spcPts val="1400"/>
              </a:spcBef>
            </a:pPr>
            <a:r>
              <a:rPr lang="en-US" sz="1600" b="1" dirty="0">
                <a:solidFill>
                  <a:schemeClr val="accent3">
                    <a:lumMod val="25000"/>
                  </a:schemeClr>
                </a:solidFill>
              </a:rPr>
              <a:t>Failed landings (red):</a:t>
            </a:r>
          </a:p>
          <a:p>
            <a:pPr>
              <a:lnSpc>
                <a:spcPct val="100000"/>
              </a:lnSpc>
              <a:spcBef>
                <a:spcPts val="1400"/>
              </a:spcBef>
            </a:pPr>
            <a:endParaRPr lang="en-US" b="1" dirty="0">
              <a:solidFill>
                <a:schemeClr val="accent3">
                  <a:lumMod val="25000"/>
                </a:schemeClr>
              </a:solidFill>
            </a:endParaRPr>
          </a:p>
          <a:p>
            <a:pPr>
              <a:lnSpc>
                <a:spcPct val="100000"/>
              </a:lnSpc>
              <a:spcBef>
                <a:spcPts val="1400"/>
              </a:spcBef>
            </a:pPr>
            <a:endParaRPr lang="en-US" b="1" dirty="0">
              <a:solidFill>
                <a:schemeClr val="accent3">
                  <a:lumMod val="25000"/>
                </a:schemeClr>
              </a:solidFill>
            </a:endParaRPr>
          </a:p>
          <a:p>
            <a:pPr>
              <a:lnSpc>
                <a:spcPct val="100000"/>
              </a:lnSpc>
              <a:spcBef>
                <a:spcPts val="1400"/>
              </a:spcBef>
            </a:pPr>
            <a:endParaRPr lang="en-US" b="1"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Outcomes</a:t>
            </a:r>
          </a:p>
        </p:txBody>
      </p:sp>
      <p:pic>
        <p:nvPicPr>
          <p:cNvPr id="6147" name="Picture 3" descr="page38image40993104">
            <a:extLst>
              <a:ext uri="{FF2B5EF4-FFF2-40B4-BE49-F238E27FC236}">
                <a16:creationId xmlns:a16="http://schemas.microsoft.com/office/drawing/2014/main" id="{CA7D4F4A-170E-7A4F-27C9-85A649875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368111"/>
            <a:ext cx="3708400" cy="267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DF932DB-E586-CFBE-125F-CFC66EF5F113}"/>
              </a:ext>
            </a:extLst>
          </p:cNvPr>
          <p:cNvPicPr>
            <a:picLocks noChangeAspect="1"/>
          </p:cNvPicPr>
          <p:nvPr/>
        </p:nvPicPr>
        <p:blipFill>
          <a:blip r:embed="rId4"/>
          <a:stretch>
            <a:fillRect/>
          </a:stretch>
        </p:blipFill>
        <p:spPr>
          <a:xfrm>
            <a:off x="4589023" y="1484009"/>
            <a:ext cx="6722928" cy="4099668"/>
          </a:xfrm>
          <a:prstGeom prst="rect">
            <a:avLst/>
          </a:prstGeom>
        </p:spPr>
      </p:pic>
      <p:pic>
        <p:nvPicPr>
          <p:cNvPr id="6148" name="Picture 4" descr="page38image58143744">
            <a:extLst>
              <a:ext uri="{FF2B5EF4-FFF2-40B4-BE49-F238E27FC236}">
                <a16:creationId xmlns:a16="http://schemas.microsoft.com/office/drawing/2014/main" id="{01D129EB-1D3E-C008-8BC4-59F1CD35E5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00" y="241301"/>
            <a:ext cx="12712700" cy="787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Rectangle 717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3467" y="321734"/>
            <a:ext cx="4970877"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Launch Site Proximity</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8" y="1782981"/>
            <a:ext cx="4970877" cy="4393982"/>
          </a:xfrm>
          <a:prstGeom prst="rect">
            <a:avLst/>
          </a:prstGeom>
        </p:spPr>
        <p:txBody>
          <a:bodyPr vert="horz" lIns="91440" tIns="45720" rIns="91440" bIns="45720" rtlCol="0">
            <a:normAutofit/>
          </a:bodyPr>
          <a:lstStyle/>
          <a:p>
            <a:pPr>
              <a:spcBef>
                <a:spcPts val="1400"/>
              </a:spcBef>
            </a:pPr>
            <a:r>
              <a:rPr lang="en-US" sz="2000" dirty="0"/>
              <a:t>Launch sites are predominantly close to railways and highways.  It may be hypothesized that this is due to ease of transportation for equipment and personnel</a:t>
            </a:r>
          </a:p>
          <a:p>
            <a:pPr>
              <a:spcBef>
                <a:spcPts val="1400"/>
              </a:spcBef>
            </a:pPr>
            <a:r>
              <a:rPr lang="en-US" sz="2000" dirty="0"/>
              <a:t>Proximity to the coastline and a safe distance from cities allows for safe launch without compromising the safety of citizens located in the nearby  towns and cities. </a:t>
            </a:r>
          </a:p>
          <a:p>
            <a:pPr marL="0">
              <a:spcBef>
                <a:spcPts val="1400"/>
              </a:spcBef>
            </a:pPr>
            <a:endParaRPr lang="en-US" sz="2000"/>
          </a:p>
        </p:txBody>
      </p:sp>
      <p:pic>
        <p:nvPicPr>
          <p:cNvPr id="7170" name="Picture 2" descr="page39image38234400">
            <a:extLst>
              <a:ext uri="{FF2B5EF4-FFF2-40B4-BE49-F238E27FC236}">
                <a16:creationId xmlns:a16="http://schemas.microsoft.com/office/drawing/2014/main" id="{AC6FF429-D6AA-B1EB-55F3-5175592D2B5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2197" y="837064"/>
            <a:ext cx="2617070" cy="2370176"/>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 descr="page39image38229584">
            <a:extLst>
              <a:ext uri="{FF2B5EF4-FFF2-40B4-BE49-F238E27FC236}">
                <a16:creationId xmlns:a16="http://schemas.microsoft.com/office/drawing/2014/main" id="{3C8DD5E9-51D2-F5A7-ACA4-E5B8C5BCAD7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31462" y="871189"/>
            <a:ext cx="2617070" cy="2301925"/>
          </a:xfrm>
          <a:prstGeom prst="rect">
            <a:avLst/>
          </a:prstGeom>
          <a:noFill/>
          <a:extLst>
            <a:ext uri="{909E8E84-426E-40DD-AFC4-6F175D3DCCD1}">
              <a14:hiddenFill xmlns:a14="http://schemas.microsoft.com/office/drawing/2010/main">
                <a:solidFill>
                  <a:srgbClr val="FFFFFF"/>
                </a:solidFill>
              </a14:hiddenFill>
            </a:ext>
          </a:extLst>
        </p:spPr>
      </p:pic>
      <p:grpSp>
        <p:nvGrpSpPr>
          <p:cNvPr id="7173" name="Group 7176">
            <a:extLst>
              <a:ext uri="{FF2B5EF4-FFF2-40B4-BE49-F238E27FC236}">
                <a16:creationId xmlns:a16="http://schemas.microsoft.com/office/drawing/2014/main" id="{F0C759C5-888E-44FA-9101-1ED00E9671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7178" name="Isosceles Triangle 7177">
              <a:extLst>
                <a:ext uri="{FF2B5EF4-FFF2-40B4-BE49-F238E27FC236}">
                  <a16:creationId xmlns:a16="http://schemas.microsoft.com/office/drawing/2014/main" id="{3C51EF81-4916-42EE-B4B6-F0E4EF81E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Rectangle 7178">
              <a:extLst>
                <a:ext uri="{FF2B5EF4-FFF2-40B4-BE49-F238E27FC236}">
                  <a16:creationId xmlns:a16="http://schemas.microsoft.com/office/drawing/2014/main" id="{3361798A-E4B3-4C93-90E4-02D60CEB54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74" name="Isosceles Triangle 718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6" name="Rectangle 718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00FCA7E-6002-CD02-2E03-5D7679218B9E}"/>
              </a:ext>
            </a:extLst>
          </p:cNvPr>
          <p:cNvPicPr>
            <a:picLocks noChangeAspect="1"/>
          </p:cNvPicPr>
          <p:nvPr/>
        </p:nvPicPr>
        <p:blipFill>
          <a:blip r:embed="rId5"/>
          <a:stretch>
            <a:fillRect/>
          </a:stretch>
        </p:blipFill>
        <p:spPr>
          <a:xfrm>
            <a:off x="6252197" y="3690879"/>
            <a:ext cx="2617070" cy="2289935"/>
          </a:xfrm>
          <a:prstGeom prst="rect">
            <a:avLst/>
          </a:prstGeom>
        </p:spPr>
      </p:pic>
      <p:pic>
        <p:nvPicPr>
          <p:cNvPr id="7" name="Picture 6">
            <a:extLst>
              <a:ext uri="{FF2B5EF4-FFF2-40B4-BE49-F238E27FC236}">
                <a16:creationId xmlns:a16="http://schemas.microsoft.com/office/drawing/2014/main" id="{FF0C49DA-35CE-1B04-90F2-C05FFFE8BA1A}"/>
              </a:ext>
            </a:extLst>
          </p:cNvPr>
          <p:cNvPicPr>
            <a:picLocks noChangeAspect="1"/>
          </p:cNvPicPr>
          <p:nvPr/>
        </p:nvPicPr>
        <p:blipFill>
          <a:blip r:embed="rId6"/>
          <a:stretch>
            <a:fillRect/>
          </a:stretch>
        </p:blipFill>
        <p:spPr>
          <a:xfrm>
            <a:off x="8931458" y="4426429"/>
            <a:ext cx="2617070" cy="81883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dirty="0" smtClean="0">
                <a:solidFill>
                  <a:schemeClr val="tx1">
                    <a:tint val="75000"/>
                  </a:schemeClr>
                </a:solidFill>
                <a:latin typeface="+mn-lt"/>
              </a:rPr>
              <a:pPr>
                <a:spcAft>
                  <a:spcPts val="600"/>
                </a:spcAft>
              </a:pPr>
              <a:t>38</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600" b="1">
                <a:solidFill>
                  <a:schemeClr val="tx1"/>
                </a:solidFill>
                <a:latin typeface="+mn-lt"/>
              </a:rPr>
              <a:t>Project Background and Context</a:t>
            </a:r>
          </a:p>
          <a:p>
            <a:pPr marL="0">
              <a:spcBef>
                <a:spcPts val="1400"/>
              </a:spcBef>
              <a:buFont typeface="Arial" panose="020B0604020202020204" pitchFamily="34" charset="0"/>
              <a:buChar char="•"/>
            </a:pPr>
            <a:r>
              <a:rPr lang="en-US" sz="1600">
                <a:solidFill>
                  <a:schemeClr val="tx1"/>
                </a:solidFill>
                <a:latin typeface="+mn-lt"/>
              </a:rPr>
              <a:t>The commercial space age has arrived and companies are making space travel possible and affordable.  Virgin Galactic, RocketLab, Blue Origin and SpaceX dominate the industry, providing suborbital spaceflights, satellites, satellite internet and reusable rockets.  Possibly the most successful of these companies is SpaceX, with relatively inexpensive rocket launches, advertising Falcon 9 rocket launches at a cost of 62 million dollars.  Compared to the competition charging 165 million dollars and upwards, SpaceX dominate the market by saving on the first stage of launch by recovering (or reusing) the first stage. </a:t>
            </a:r>
          </a:p>
          <a:p>
            <a:pPr marL="0">
              <a:spcBef>
                <a:spcPts val="1400"/>
              </a:spcBef>
              <a:buFont typeface="Arial" panose="020B0604020202020204" pitchFamily="34" charset="0"/>
              <a:buChar char="•"/>
            </a:pPr>
            <a:r>
              <a:rPr lang="en-US" sz="1600">
                <a:solidFill>
                  <a:schemeClr val="tx1"/>
                </a:solidFill>
                <a:latin typeface="+mn-lt"/>
              </a:rPr>
              <a:t>This crucial first step is vital to SpaceX’s success and we will therefore purpose to predict the likelihood of the Flacon 9 landing successfully.  If the success of the first stage can be predicted with a high-level of accuracy, we can predict the cost of a launch.  This information can be utilized by competing companies seeking to contend in this field.  </a:t>
            </a:r>
          </a:p>
          <a:p>
            <a:pPr>
              <a:spcBef>
                <a:spcPts val="1400"/>
              </a:spcBef>
              <a:buFont typeface="Arial" panose="020B0604020202020204" pitchFamily="34" charset="0"/>
              <a:buChar char="•"/>
            </a:pPr>
            <a:r>
              <a:rPr lang="en-US" sz="1600" b="1">
                <a:solidFill>
                  <a:schemeClr val="tx1"/>
                </a:solidFill>
                <a:latin typeface="+mn-lt"/>
              </a:rPr>
              <a:t>Problems we will Seek to Answer</a:t>
            </a:r>
          </a:p>
          <a:p>
            <a:pPr lvl="1">
              <a:spcBef>
                <a:spcPts val="1400"/>
              </a:spcBef>
              <a:buFont typeface="Arial" panose="020B0604020202020204" pitchFamily="34" charset="0"/>
              <a:buChar char="•"/>
            </a:pPr>
            <a:r>
              <a:rPr lang="en-US" sz="1600">
                <a:solidFill>
                  <a:schemeClr val="tx1"/>
                </a:solidFill>
                <a:latin typeface="+mn-lt"/>
              </a:rPr>
              <a:t>The price of each launch</a:t>
            </a:r>
          </a:p>
          <a:p>
            <a:pPr lvl="1">
              <a:spcBef>
                <a:spcPts val="1400"/>
              </a:spcBef>
              <a:buFont typeface="Arial" panose="020B0604020202020204" pitchFamily="34" charset="0"/>
              <a:buChar char="•"/>
            </a:pPr>
            <a:r>
              <a:rPr lang="en-US" sz="1600">
                <a:solidFill>
                  <a:schemeClr val="tx1"/>
                </a:solidFill>
                <a:latin typeface="+mn-lt"/>
              </a:rPr>
              <a:t>Correlations between rocket attributes and successful landings</a:t>
            </a:r>
          </a:p>
          <a:p>
            <a:pPr lvl="1">
              <a:spcBef>
                <a:spcPts val="1400"/>
              </a:spcBef>
              <a:buFont typeface="Arial" panose="020B0604020202020204" pitchFamily="34" charset="0"/>
              <a:buChar char="•"/>
            </a:pPr>
            <a:r>
              <a:rPr lang="en-US" sz="1600">
                <a:solidFill>
                  <a:schemeClr val="tx1"/>
                </a:solidFill>
                <a:latin typeface="+mn-lt"/>
              </a:rPr>
              <a:t>Conditions that result in successful landings</a:t>
            </a:r>
          </a:p>
          <a:p>
            <a:pPr lvl="1">
              <a:spcBef>
                <a:spcPts val="1400"/>
              </a:spcBef>
              <a:buFont typeface="Arial" panose="020B0604020202020204" pitchFamily="34" charset="0"/>
              <a:buChar char="•"/>
            </a:pPr>
            <a:endParaRPr lang="en-US" sz="1600">
              <a:solidFill>
                <a:schemeClr val="tx1"/>
              </a:solidFill>
              <a:latin typeface="+mn-lt"/>
            </a:endParaRPr>
          </a:p>
          <a:p>
            <a:pPr>
              <a:spcBef>
                <a:spcPts val="1400"/>
              </a:spcBef>
              <a:buFont typeface="Arial" panose="020B0604020202020204" pitchFamily="34" charset="0"/>
              <a:buChar char="•"/>
            </a:pPr>
            <a:endParaRPr lang="en-US" sz="1600">
              <a:solidFill>
                <a:schemeClr val="tx1"/>
              </a:solidFill>
              <a:latin typeface="+mn-lt"/>
            </a:endParaRPr>
          </a:p>
          <a:p>
            <a:pPr lvl="1">
              <a:spcBef>
                <a:spcPts val="1400"/>
              </a:spcBef>
              <a:buFont typeface="Arial" panose="020B0604020202020204" pitchFamily="34" charset="0"/>
              <a:buChar char="•"/>
            </a:pPr>
            <a:endParaRPr lang="en-US" sz="1600">
              <a:solidFill>
                <a:schemeClr val="tx1"/>
              </a:solidFill>
              <a:latin typeface="+mn-lt"/>
            </a:endParaRPr>
          </a:p>
          <a:p>
            <a:pPr lvl="1">
              <a:spcBef>
                <a:spcPts val="1400"/>
              </a:spcBef>
              <a:buFont typeface="Arial" panose="020B0604020202020204" pitchFamily="34" charset="0"/>
              <a:buChar char="•"/>
            </a:pPr>
            <a:endParaRPr lang="en-US" sz="1600">
              <a:solidFill>
                <a:schemeClr val="tx1"/>
              </a:solidFill>
              <a:latin typeface="+mn-lt"/>
            </a:endParaRPr>
          </a:p>
        </p:txBody>
      </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8" name="Rectangle 819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Successful Launches – All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KSLC - 39A has the highest success rate among all sites</a:t>
            </a:r>
          </a:p>
          <a:p>
            <a:pPr>
              <a:spcBef>
                <a:spcPts val="1400"/>
              </a:spcBef>
            </a:pPr>
            <a:r>
              <a:rPr lang="en-US" sz="2000"/>
              <a:t>VAFB SLC-4E has the least success.  This is likely due to:</a:t>
            </a:r>
          </a:p>
          <a:p>
            <a:pPr lvl="1">
              <a:spcBef>
                <a:spcPts val="1400"/>
              </a:spcBef>
            </a:pPr>
            <a:r>
              <a:rPr lang="en-US" sz="2000"/>
              <a:t>A small data sample</a:t>
            </a:r>
          </a:p>
          <a:p>
            <a:pPr lvl="1">
              <a:spcBef>
                <a:spcPts val="1400"/>
              </a:spcBef>
            </a:pPr>
            <a:r>
              <a:rPr lang="en-US" sz="2000"/>
              <a:t>It is the only site located in California, hence the West Coast may pose more difficulty than the East Coast, due to unknown factors</a:t>
            </a:r>
          </a:p>
          <a:p>
            <a:pPr marL="457200" lvl="1">
              <a:spcBef>
                <a:spcPts val="1400"/>
              </a:spcBef>
            </a:pPr>
            <a:endParaRPr lang="en-US" sz="2000"/>
          </a:p>
        </p:txBody>
      </p:sp>
      <p:grpSp>
        <p:nvGrpSpPr>
          <p:cNvPr id="8200" name="Group 819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8201" name="Isosceles Triangle 82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2" name="Rectangle 820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93" name="Picture 1" descr="page41image41346688">
            <a:extLst>
              <a:ext uri="{FF2B5EF4-FFF2-40B4-BE49-F238E27FC236}">
                <a16:creationId xmlns:a16="http://schemas.microsoft.com/office/drawing/2014/main" id="{11D619D1-6CD6-5FF4-119A-FFF9B4828E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38782" y="1782981"/>
            <a:ext cx="5766288" cy="4361892"/>
          </a:xfrm>
          <a:prstGeom prst="rect">
            <a:avLst/>
          </a:prstGeom>
          <a:noFill/>
          <a:extLst>
            <a:ext uri="{909E8E84-426E-40DD-AFC4-6F175D3DCCD1}">
              <a14:hiddenFill xmlns:a14="http://schemas.microsoft.com/office/drawing/2010/main">
                <a:solidFill>
                  <a:srgbClr val="FFFFFF"/>
                </a:solidFill>
              </a14:hiddenFill>
            </a:ext>
          </a:extLst>
        </p:spPr>
      </p:pic>
      <p:grpSp>
        <p:nvGrpSpPr>
          <p:cNvPr id="8204" name="Group 820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205" name="Rectangle 820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6" name="Isosceles Triangle 820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Laugh Site – Highest Success Rate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KSLC – 39A holds the highest success rate:</a:t>
            </a:r>
          </a:p>
          <a:p>
            <a:pPr lvl="1">
              <a:spcBef>
                <a:spcPts val="1400"/>
              </a:spcBef>
            </a:pPr>
            <a:r>
              <a:rPr lang="en-US" sz="2000"/>
              <a:t>10 Successful Landing (76.9%)</a:t>
            </a:r>
          </a:p>
          <a:p>
            <a:pPr lvl="1">
              <a:spcBef>
                <a:spcPts val="1400"/>
              </a:spcBef>
            </a:pPr>
            <a:r>
              <a:rPr lang="en-US" sz="2000"/>
              <a:t>3 Landing Failures (23.1%)</a:t>
            </a:r>
          </a:p>
          <a:p>
            <a:pPr marL="457200" lvl="1">
              <a:spcBef>
                <a:spcPts val="1400"/>
              </a:spcBef>
            </a:pPr>
            <a:endParaRPr lang="en-US" sz="200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62A32526-EE4C-194F-917C-085D24989B38}"/>
              </a:ext>
            </a:extLst>
          </p:cNvPr>
          <p:cNvPicPr>
            <a:picLocks noChangeAspect="1"/>
          </p:cNvPicPr>
          <p:nvPr/>
        </p:nvPicPr>
        <p:blipFill>
          <a:blip r:embed="rId2"/>
          <a:stretch>
            <a:fillRect/>
          </a:stretch>
        </p:blipFill>
        <p:spPr>
          <a:xfrm>
            <a:off x="5637740" y="1782981"/>
            <a:ext cx="5568372" cy="4361892"/>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Abadi"/>
              </a:rPr>
              <a:t>The following graphs illustrate that the launch success rate (class 1) – for low weighted payloads (0 – 5000kg) – is higher than that of heavy weighted payloads (5000 – 10000 kg)</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and Launch Outcome Scatter Plot</a:t>
            </a:r>
          </a:p>
        </p:txBody>
      </p:sp>
      <p:pic>
        <p:nvPicPr>
          <p:cNvPr id="4" name="Picture 3">
            <a:extLst>
              <a:ext uri="{FF2B5EF4-FFF2-40B4-BE49-F238E27FC236}">
                <a16:creationId xmlns:a16="http://schemas.microsoft.com/office/drawing/2014/main" id="{61264E24-A992-5663-814E-9CA1BB81E8A4}"/>
              </a:ext>
            </a:extLst>
          </p:cNvPr>
          <p:cNvPicPr>
            <a:picLocks noChangeAspect="1"/>
          </p:cNvPicPr>
          <p:nvPr/>
        </p:nvPicPr>
        <p:blipFill>
          <a:blip r:embed="rId3"/>
          <a:stretch>
            <a:fillRect/>
          </a:stretch>
        </p:blipFill>
        <p:spPr>
          <a:xfrm>
            <a:off x="1018533" y="2601813"/>
            <a:ext cx="9770920" cy="38946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The test set produced as accuracy of approximately 83.33%</a:t>
            </a:r>
          </a:p>
          <a:p>
            <a:pPr>
              <a:spcBef>
                <a:spcPts val="1400"/>
              </a:spcBef>
            </a:pPr>
            <a:r>
              <a:rPr lang="en-US" sz="2000"/>
              <a:t>Due to the small test set (18) more data is needed to determine the ideal model</a:t>
            </a:r>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D7CB87C-4C95-7046-87F4-FB34EB65D70D}"/>
              </a:ext>
            </a:extLst>
          </p:cNvPr>
          <p:cNvPicPr>
            <a:picLocks noChangeAspect="1"/>
          </p:cNvPicPr>
          <p:nvPr/>
        </p:nvPicPr>
        <p:blipFill>
          <a:blip r:embed="rId3"/>
          <a:stretch>
            <a:fillRect/>
          </a:stretch>
        </p:blipFill>
        <p:spPr>
          <a:xfrm>
            <a:off x="6012041" y="1782981"/>
            <a:ext cx="4819770" cy="4361892"/>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As all models were used for the same test set, the confusion matrix is the same for all models</a:t>
            </a:r>
          </a:p>
          <a:p>
            <a:pPr>
              <a:spcBef>
                <a:spcPts val="1400"/>
              </a:spcBef>
            </a:pPr>
            <a:r>
              <a:rPr lang="en-US" sz="2000"/>
              <a:t>However, the confusion matrix for the decision tree demonstrates that the classifier can distinguish the different classes</a:t>
            </a:r>
          </a:p>
          <a:p>
            <a:pPr>
              <a:spcBef>
                <a:spcPts val="1400"/>
              </a:spcBef>
            </a:pPr>
            <a:r>
              <a:rPr lang="en-US" sz="2000"/>
              <a:t>False positives remain a concern as unsuccessful landings may be marked as successful by the classifier</a:t>
            </a:r>
          </a:p>
          <a:p>
            <a:pPr>
              <a:spcBef>
                <a:spcPts val="1400"/>
              </a:spcBef>
            </a:pPr>
            <a:r>
              <a:rPr lang="en-US" sz="2000"/>
              <a:t>Ultimately, these models predict successful landings</a:t>
            </a:r>
          </a:p>
          <a:p>
            <a:pPr marL="0">
              <a:spcBef>
                <a:spcPts val="1400"/>
              </a:spcBef>
            </a:pPr>
            <a:endParaRPr lang="en-US" sz="2000"/>
          </a:p>
        </p:txBody>
      </p:sp>
      <p:grpSp>
        <p:nvGrpSpPr>
          <p:cNvPr id="16"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0E91F8D-B57A-83C2-0510-5CF16ACDFC5C}"/>
              </a:ext>
            </a:extLst>
          </p:cNvPr>
          <p:cNvPicPr>
            <a:picLocks noChangeAspect="1"/>
          </p:cNvPicPr>
          <p:nvPr/>
        </p:nvPicPr>
        <p:blipFill>
          <a:blip r:embed="rId2"/>
          <a:stretch>
            <a:fillRect/>
          </a:stretch>
        </p:blipFill>
        <p:spPr>
          <a:xfrm>
            <a:off x="6234784" y="1782981"/>
            <a:ext cx="4374283" cy="4361892"/>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Conclusions</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43467" y="1782981"/>
            <a:ext cx="10905066" cy="4393982"/>
          </a:xfrm>
          <a:prstGeom prst="rect">
            <a:avLst/>
          </a:prstGeom>
        </p:spPr>
        <p:txBody>
          <a:bodyPr vert="horz" lIns="91440" tIns="45720" rIns="91440" bIns="45720" rtlCol="0">
            <a:normAutofit/>
          </a:bodyPr>
          <a:lstStyle/>
          <a:p>
            <a:pPr>
              <a:spcBef>
                <a:spcPts val="1400"/>
              </a:spcBef>
            </a:pPr>
            <a:r>
              <a:rPr lang="en-US" sz="2000"/>
              <a:t>As the number of flights increase, the success rate increased</a:t>
            </a:r>
          </a:p>
          <a:p>
            <a:pPr lvl="1">
              <a:spcBef>
                <a:spcPts val="1400"/>
              </a:spcBef>
            </a:pPr>
            <a:r>
              <a:rPr lang="en-US" sz="2000"/>
              <a:t>Recently this number has exceeded 80%</a:t>
            </a:r>
          </a:p>
          <a:p>
            <a:pPr>
              <a:spcBef>
                <a:spcPts val="1400"/>
              </a:spcBef>
            </a:pPr>
            <a:r>
              <a:rPr lang="en-US" sz="2000"/>
              <a:t>Orbital types SSO, HWO, GEO and ES-L1 have the highest success rate</a:t>
            </a:r>
          </a:p>
          <a:p>
            <a:pPr>
              <a:spcBef>
                <a:spcPts val="1400"/>
              </a:spcBef>
            </a:pPr>
            <a:r>
              <a:rPr lang="en-US" sz="2000"/>
              <a:t>Launch success rate started to increase in 2013 till 2020</a:t>
            </a:r>
          </a:p>
          <a:p>
            <a:pPr>
              <a:spcBef>
                <a:spcPts val="1400"/>
              </a:spcBef>
            </a:pPr>
            <a:r>
              <a:rPr lang="en-US" sz="2000"/>
              <a:t>KSLC-39A has the highest number of successful launches and the predominant success rate among all sites</a:t>
            </a:r>
          </a:p>
          <a:p>
            <a:pPr>
              <a:spcBef>
                <a:spcPts val="1400"/>
              </a:spcBef>
            </a:pPr>
            <a:r>
              <a:rPr lang="en-US" sz="2000"/>
              <a:t>The decision tree classifier has proved to be the most successful model algorithm for this task</a:t>
            </a:r>
          </a:p>
          <a:p>
            <a:pPr>
              <a:spcBef>
                <a:spcPts val="1400"/>
              </a:spcBef>
            </a:pPr>
            <a:r>
              <a:rPr lang="en-US" sz="2000"/>
              <a:t>The success rate of low weighted payloads is higher than heavy weighted payloads</a:t>
            </a:r>
          </a:p>
          <a:p>
            <a:pPr>
              <a:spcBef>
                <a:spcPts val="1400"/>
              </a:spcBef>
            </a:pPr>
            <a:r>
              <a:rPr lang="en-US" sz="2000"/>
              <a:t>All models have the accuracy of 83.33%, though it would appear that more data is needed to determine the optimal model as a small data size was utilized </a:t>
            </a:r>
          </a:p>
          <a:p>
            <a:pPr>
              <a:spcBef>
                <a:spcPts val="1400"/>
              </a:spcBef>
            </a:pPr>
            <a:endParaRPr lang="en-US" sz="2000"/>
          </a:p>
          <a:p>
            <a:pPr lvl="1">
              <a:spcBef>
                <a:spcPts val="1400"/>
              </a:spcBef>
            </a:pPr>
            <a:endParaRPr lang="en-US" sz="2000"/>
          </a:p>
          <a:p>
            <a:pPr lvl="1">
              <a:spcBef>
                <a:spcPts val="1400"/>
              </a:spcBef>
            </a:pPr>
            <a:endParaRPr lang="en-US" sz="2000"/>
          </a:p>
        </p:txBody>
      </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643467" y="1698171"/>
            <a:ext cx="3962061" cy="451636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Appendix</a:t>
            </a:r>
          </a:p>
        </p:txBody>
      </p:sp>
      <p:sp>
        <p:nvSpPr>
          <p:cNvPr id="23" name="Rectangle 17">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9">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1">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3">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070020" y="1698170"/>
            <a:ext cx="6478513" cy="4516361"/>
          </a:xfrm>
          <a:prstGeom prst="rect">
            <a:avLst/>
          </a:prstGeom>
        </p:spPr>
        <p:txBody>
          <a:bodyPr vert="horz" lIns="91440" tIns="45720" rIns="91440" bIns="45720" rtlCol="0" anchor="t">
            <a:normAutofit/>
          </a:bodyPr>
          <a:lstStyle/>
          <a:p>
            <a:pPr>
              <a:spcBef>
                <a:spcPts val="1400"/>
              </a:spcBef>
            </a:pPr>
            <a:endParaRPr lang="en-US" sz="2000"/>
          </a:p>
          <a:p>
            <a:pPr>
              <a:spcBef>
                <a:spcPts val="1400"/>
              </a:spcBef>
            </a:pPr>
            <a:r>
              <a:rPr lang="en-US" sz="2000" dirty="0">
                <a:hlinkClick r:id="rId3"/>
              </a:rPr>
              <a:t>Coursera Applied Data Science Cap Stone Course URL</a:t>
            </a:r>
            <a:endParaRPr lang="en-US" sz="2000" dirty="0"/>
          </a:p>
          <a:p>
            <a:pPr>
              <a:spcBef>
                <a:spcPts val="1400"/>
              </a:spcBef>
            </a:pPr>
            <a:r>
              <a:rPr lang="en-US" sz="2000" dirty="0"/>
              <a:t>Visual Studio Code</a:t>
            </a:r>
          </a:p>
          <a:p>
            <a:pPr>
              <a:spcBef>
                <a:spcPts val="1400"/>
              </a:spcBef>
            </a:pPr>
            <a:r>
              <a:rPr lang="en-US" sz="2000" dirty="0"/>
              <a:t>PyCharm CE</a:t>
            </a:r>
          </a:p>
          <a:p>
            <a:pPr>
              <a:spcBef>
                <a:spcPts val="1400"/>
              </a:spcBef>
            </a:pPr>
            <a:r>
              <a:rPr lang="en-US" sz="2000" dirty="0">
                <a:solidFill>
                  <a:srgbClr val="000000"/>
                </a:solidFill>
                <a:cs typeface="Calibri"/>
                <a:hlinkClick r:id="rId4"/>
              </a:rPr>
              <a:t>GITHUB PROJECT LINK</a:t>
            </a:r>
            <a:endParaRPr lang="en-US" sz="2000" dirty="0">
              <a:solidFill>
                <a:srgbClr val="000000"/>
              </a:solidFill>
              <a:cs typeface="Calibri"/>
            </a:endParaRPr>
          </a:p>
          <a:p>
            <a:pPr>
              <a:lnSpc>
                <a:spcPct val="100000"/>
              </a:lnSpc>
              <a:spcBef>
                <a:spcPts val="1400"/>
              </a:spcBef>
            </a:pPr>
            <a:endParaRPr lang="en-US" sz="1400" dirty="0">
              <a:solidFill>
                <a:schemeClr val="accent3">
                  <a:lumMod val="25000"/>
                </a:schemeClr>
              </a:solidFill>
              <a:cs typeface="Calibri"/>
            </a:endParaRPr>
          </a:p>
          <a:p>
            <a:pPr marL="0" indent="0">
              <a:lnSpc>
                <a:spcPct val="100000"/>
              </a:lnSpc>
              <a:spcBef>
                <a:spcPts val="1400"/>
              </a:spcBef>
              <a:buNone/>
            </a:pPr>
            <a:endParaRPr lang="en-US" sz="1400" dirty="0">
              <a:solidFill>
                <a:schemeClr val="accent3">
                  <a:lumMod val="25000"/>
                </a:schemeClr>
              </a:solidFill>
              <a:cs typeface="Calibri"/>
            </a:endParaRP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dirty="0" smtClean="0">
                <a:solidFill>
                  <a:schemeClr val="tx1">
                    <a:tint val="75000"/>
                  </a:schemeClr>
                </a:solidFill>
                <a:latin typeface="+mn-lt"/>
              </a:rPr>
              <a:pPr>
                <a:spcAft>
                  <a:spcPts val="600"/>
                </a:spcAft>
              </a:pPr>
              <a:t>47</a:t>
            </a:fld>
            <a:endParaRPr lang="en-US" sz="1200" dirty="0">
              <a:solidFill>
                <a:schemeClr val="tx1">
                  <a:tint val="75000"/>
                </a:schemeClr>
              </a:solidFill>
              <a:latin typeface="+mn-lt"/>
            </a:endParaRPr>
          </a:p>
        </p:txBody>
      </p:sp>
      <p:sp>
        <p:nvSpPr>
          <p:cNvPr id="26" name="Isosceles Triangle 25">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Isosceles Triangle 27">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43467" y="1782981"/>
            <a:ext cx="10905066"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700" b="1">
                <a:solidFill>
                  <a:schemeClr val="tx1"/>
                </a:solidFill>
                <a:latin typeface="+mn-lt"/>
              </a:rPr>
              <a:t>Executive Summary</a:t>
            </a:r>
          </a:p>
          <a:p>
            <a:pPr>
              <a:spcBef>
                <a:spcPts val="1400"/>
              </a:spcBef>
              <a:buFont typeface="Arial" panose="020B0604020202020204" pitchFamily="34" charset="0"/>
              <a:buChar char="•"/>
            </a:pPr>
            <a:r>
              <a:rPr lang="en-US" sz="1700">
                <a:solidFill>
                  <a:schemeClr val="tx1"/>
                </a:solidFill>
                <a:latin typeface="+mn-lt"/>
              </a:rPr>
              <a:t>Data collection methodology:</a:t>
            </a:r>
          </a:p>
          <a:p>
            <a:pPr lvl="1">
              <a:spcBef>
                <a:spcPts val="1400"/>
              </a:spcBef>
              <a:buFont typeface="Arial" panose="020B0604020202020204" pitchFamily="34" charset="0"/>
              <a:buChar char="•"/>
            </a:pPr>
            <a:r>
              <a:rPr lang="en-US" sz="1700">
                <a:solidFill>
                  <a:schemeClr val="tx1"/>
                </a:solidFill>
                <a:latin typeface="+mn-lt"/>
              </a:rPr>
              <a:t>SpaceX API </a:t>
            </a:r>
          </a:p>
          <a:p>
            <a:pPr lvl="1">
              <a:spcBef>
                <a:spcPts val="1400"/>
              </a:spcBef>
              <a:buFont typeface="Arial" panose="020B0604020202020204" pitchFamily="34" charset="0"/>
              <a:buChar char="•"/>
            </a:pPr>
            <a:r>
              <a:rPr lang="en-US" sz="1700">
                <a:solidFill>
                  <a:schemeClr val="tx1"/>
                </a:solidFill>
                <a:latin typeface="+mn-lt"/>
              </a:rPr>
              <a:t>Web Scraping from </a:t>
            </a:r>
            <a:r>
              <a:rPr lang="en-US" sz="1700">
                <a:solidFill>
                  <a:schemeClr val="tx1"/>
                </a:solidFill>
                <a:latin typeface="+mn-lt"/>
                <a:hlinkClick r:id="rId3">
                  <a:extLst>
                    <a:ext uri="{A12FA001-AC4F-418D-AE19-62706E023703}">
                      <ahyp:hlinkClr xmlns:ahyp="http://schemas.microsoft.com/office/drawing/2018/hyperlinkcolor" val="tx"/>
                    </a:ext>
                  </a:extLst>
                </a:hlinkClick>
              </a:rPr>
              <a:t>Falcon 9 and Falcon Heavy Launches Records</a:t>
            </a:r>
            <a:r>
              <a:rPr lang="en-US" sz="1700">
                <a:solidFill>
                  <a:schemeClr val="tx1"/>
                </a:solidFill>
                <a:latin typeface="+mn-lt"/>
              </a:rPr>
              <a:t> - Wikipedia</a:t>
            </a:r>
          </a:p>
          <a:p>
            <a:pPr>
              <a:spcBef>
                <a:spcPts val="1400"/>
              </a:spcBef>
              <a:buFont typeface="Arial" panose="020B0604020202020204" pitchFamily="34" charset="0"/>
              <a:buChar char="•"/>
            </a:pPr>
            <a:r>
              <a:rPr lang="en-US" sz="1700">
                <a:solidFill>
                  <a:schemeClr val="tx1"/>
                </a:solidFill>
                <a:latin typeface="+mn-lt"/>
              </a:rPr>
              <a:t>Perform data wrangling</a:t>
            </a:r>
          </a:p>
          <a:p>
            <a:pPr lvl="1">
              <a:spcBef>
                <a:spcPts val="1400"/>
              </a:spcBef>
              <a:buFont typeface="Arial" panose="020B0604020202020204" pitchFamily="34" charset="0"/>
              <a:buChar char="•"/>
            </a:pPr>
            <a:r>
              <a:rPr lang="en-US" sz="1700">
                <a:solidFill>
                  <a:schemeClr val="tx1"/>
                </a:solidFill>
                <a:latin typeface="+mn-lt"/>
              </a:rPr>
              <a:t>Convert outcomes into Training Labels with the booster successfully/unsuccessfully landed</a:t>
            </a:r>
          </a:p>
          <a:p>
            <a:pPr>
              <a:spcBef>
                <a:spcPts val="1400"/>
              </a:spcBef>
              <a:buFont typeface="Arial" panose="020B0604020202020204" pitchFamily="34" charset="0"/>
              <a:buChar char="•"/>
            </a:pPr>
            <a:r>
              <a:rPr lang="en-US" sz="170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700">
                <a:solidFill>
                  <a:schemeClr val="tx1"/>
                </a:solidFill>
                <a:latin typeface="+mn-lt"/>
              </a:rPr>
              <a:t>Perform interactive visual analytics using Folium and Plotly Dash</a:t>
            </a:r>
          </a:p>
          <a:p>
            <a:pPr>
              <a:spcBef>
                <a:spcPts val="1400"/>
              </a:spcBef>
              <a:buFont typeface="Arial" panose="020B0604020202020204" pitchFamily="34" charset="0"/>
              <a:buChar char="•"/>
            </a:pPr>
            <a:r>
              <a:rPr lang="en-US" sz="170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700">
                <a:solidFill>
                  <a:schemeClr val="tx1"/>
                </a:solidFill>
                <a:latin typeface="+mn-lt"/>
              </a:rPr>
              <a:t>Find the most effective hyperparameters for SVM (Support Vector Machines), Classification Trees and Logistic Regression models</a:t>
            </a: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p:txBody>
      </p:sp>
      <p:sp>
        <p:nvSpPr>
          <p:cNvPr id="20" name="Rectangle 1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687961" cy="4847549"/>
          </a:xfrm>
          <a:prstGeom prst="rect">
            <a:avLst/>
          </a:prstGeom>
        </p:spPr>
        <p:txBody>
          <a:bodyPr/>
          <a:lstStyle/>
          <a:p>
            <a:pPr>
              <a:lnSpc>
                <a:spcPct val="100000"/>
              </a:lnSpc>
              <a:spcBef>
                <a:spcPts val="1400"/>
              </a:spcBef>
            </a:pPr>
            <a:r>
              <a:rPr lang="en-US" sz="1400" dirty="0">
                <a:solidFill>
                  <a:schemeClr val="accent3">
                    <a:lumMod val="25000"/>
                  </a:schemeClr>
                </a:solidFill>
              </a:rPr>
              <a:t>The data collection process is a conglomeration of both API (Application Programming Interface) requests from the SpaceX API and web scraping from the SpaceX Wikipedia page </a:t>
            </a:r>
            <a:r>
              <a:rPr lang="en-ZA" sz="1400" dirty="0">
                <a:hlinkClick r:id="rId3"/>
              </a:rPr>
              <a:t>Falcon 9 and Falcon Heavy Launches Records</a:t>
            </a:r>
            <a:endParaRPr lang="en-ZA" sz="1400" dirty="0"/>
          </a:p>
          <a:p>
            <a:pPr lvl="1">
              <a:lnSpc>
                <a:spcPct val="100000"/>
              </a:lnSpc>
              <a:spcBef>
                <a:spcPts val="1400"/>
              </a:spcBef>
            </a:pPr>
            <a:r>
              <a:rPr lang="en-ZA" sz="1400" dirty="0">
                <a:solidFill>
                  <a:schemeClr val="accent3">
                    <a:lumMod val="25000"/>
                  </a:schemeClr>
                </a:solidFill>
              </a:rPr>
              <a:t>SpaceX API Data Columns: </a:t>
            </a:r>
          </a:p>
          <a:p>
            <a:pPr lvl="2">
              <a:lnSpc>
                <a:spcPct val="100000"/>
              </a:lnSpc>
              <a:spcBef>
                <a:spcPts val="1400"/>
              </a:spcBef>
            </a:pPr>
            <a:r>
              <a:rPr lang="en-ZA" sz="1400" dirty="0">
                <a:solidFill>
                  <a:schemeClr val="accent3">
                    <a:lumMod val="25000"/>
                  </a:schemeClr>
                </a:solidFill>
              </a:rPr>
              <a:t>Flight Number, Date, Booster Version, Payload Mass, Orbit, Launch Site, Outcome, Flights, Grid Fins, Reused, Legs, Landing Pad, Block, Reused Count, Serial, Longitude, Latitude</a:t>
            </a:r>
          </a:p>
          <a:p>
            <a:pPr lvl="1">
              <a:lnSpc>
                <a:spcPct val="100000"/>
              </a:lnSpc>
              <a:spcBef>
                <a:spcPts val="1400"/>
              </a:spcBef>
            </a:pPr>
            <a:r>
              <a:rPr lang="en-ZA" sz="1400" dirty="0">
                <a:solidFill>
                  <a:schemeClr val="accent3">
                    <a:lumMod val="25000"/>
                  </a:schemeClr>
                </a:solidFill>
              </a:rPr>
              <a:t>Web Scraping:</a:t>
            </a:r>
          </a:p>
          <a:p>
            <a:pPr lvl="2">
              <a:lnSpc>
                <a:spcPct val="100000"/>
              </a:lnSpc>
              <a:spcBef>
                <a:spcPts val="1400"/>
              </a:spcBef>
            </a:pPr>
            <a:r>
              <a:rPr lang="en-ZA" sz="1400" dirty="0">
                <a:solidFill>
                  <a:schemeClr val="accent3">
                    <a:lumMod val="25000"/>
                  </a:schemeClr>
                </a:solidFill>
              </a:rPr>
              <a:t>Wikipedia Web Scrape Data Columns:  Flight No., Launch Site, Payload, Payload Mass, Orbit, Customer, Launch Outcome, Version Booster, Booster Landing, Date, Time</a:t>
            </a:r>
            <a:endParaRPr lang="en-US" sz="1400" dirty="0">
              <a:solidFill>
                <a:schemeClr val="accent3">
                  <a:lumMod val="25000"/>
                </a:schemeClr>
              </a:solidFill>
            </a:endParaRPr>
          </a:p>
          <a:p>
            <a:pPr marL="0" indent="0">
              <a:buNone/>
            </a:pPr>
            <a:endParaRPr lang="en-US" sz="1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5C8BA005-AF25-084F-193B-74BFC4E77F6D}"/>
              </a:ext>
            </a:extLst>
          </p:cNvPr>
          <p:cNvPicPr>
            <a:picLocks noChangeAspect="1"/>
          </p:cNvPicPr>
          <p:nvPr/>
        </p:nvPicPr>
        <p:blipFill>
          <a:blip r:embed="rId4"/>
          <a:stretch>
            <a:fillRect/>
          </a:stretch>
        </p:blipFill>
        <p:spPr>
          <a:xfrm>
            <a:off x="2498387" y="4757804"/>
            <a:ext cx="6553200" cy="135890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3156" y="1624329"/>
            <a:ext cx="5483232" cy="4616909"/>
          </a:xfrm>
          <a:prstGeom prst="rect">
            <a:avLst/>
          </a:prstGeom>
          <a:ln>
            <a:solidFill>
              <a:srgbClr val="121619"/>
            </a:solidFill>
            <a:prstDash val="solid"/>
          </a:ln>
        </p:spPr>
        <p:txBody>
          <a:bodyPr vert="horz" lIns="91440" tIns="45720" rIns="91440" bIns="45720" rtlCol="0" anchor="t">
            <a:normAutofit/>
          </a:bodyPr>
          <a:lstStyle/>
          <a:p>
            <a:r>
              <a:rPr lang="en-US" sz="1400" dirty="0">
                <a:solidFill>
                  <a:srgbClr val="121619"/>
                </a:solidFill>
              </a:rPr>
              <a:t>Construct a dataset using the data obtained and combine the columns into a dictionary:</a:t>
            </a: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endParaRPr lang="en-US" sz="1400" dirty="0">
              <a:solidFill>
                <a:srgbClr val="121619"/>
              </a:solidFill>
            </a:endParaRPr>
          </a:p>
          <a:p>
            <a:pPr marL="0" indent="0">
              <a:buNone/>
            </a:pPr>
            <a:endParaRPr lang="en-US" sz="1400" dirty="0">
              <a:solidFill>
                <a:srgbClr val="121619"/>
              </a:solidFill>
            </a:endParaRPr>
          </a:p>
          <a:p>
            <a:pPr marL="0" indent="0">
              <a:buNone/>
            </a:pPr>
            <a:endParaRPr lang="en-US" sz="1400" dirty="0">
              <a:solidFill>
                <a:srgbClr val="121619"/>
              </a:solidFill>
            </a:endParaRPr>
          </a:p>
          <a:p>
            <a:r>
              <a:rPr lang="en-US" sz="1400" dirty="0">
                <a:solidFill>
                  <a:srgbClr val="121619"/>
                </a:solidFill>
              </a:rPr>
              <a:t> Filter the data frame and export as a CSV</a:t>
            </a:r>
            <a:endParaRPr lang="en-US" sz="2200" dirty="0">
              <a:solidFill>
                <a:srgbClr val="121619"/>
              </a:solidFill>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85609"/>
            <a:ext cx="5089524" cy="4440541"/>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rPr>
              <a:t>Request Rocket Launch Data from Space X:</a:t>
            </a:r>
          </a:p>
          <a:p>
            <a:pPr>
              <a:lnSpc>
                <a:spcPct val="100000"/>
              </a:lnSpc>
              <a:spcBef>
                <a:spcPts val="1400"/>
              </a:spcBef>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Normalize response to a JSON. file and convert the JSON result into a data frame: </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Employ </a:t>
            </a:r>
            <a:r>
              <a:rPr lang="en-US" sz="1400" i="1" dirty="0">
                <a:solidFill>
                  <a:schemeClr val="accent3">
                    <a:lumMod val="25000"/>
                  </a:schemeClr>
                </a:solidFill>
              </a:rPr>
              <a:t>get </a:t>
            </a:r>
            <a:r>
              <a:rPr lang="en-US" sz="1400" dirty="0">
                <a:solidFill>
                  <a:schemeClr val="accent3">
                    <a:lumMod val="25000"/>
                  </a:schemeClr>
                </a:solidFill>
              </a:rPr>
              <a:t>functions to clean data:</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cs typeface="Calibri"/>
                <a:hlinkClick r:id="rId4">
                  <a:extLst>
                    <a:ext uri="{A12FA001-AC4F-418D-AE19-62706E023703}">
                      <ahyp:hlinkClr xmlns:ahyp="http://schemas.microsoft.com/office/drawing/2018/hyperlinkcolor" val="tx"/>
                    </a:ext>
                  </a:extLst>
                </a:hlinkClick>
              </a:rPr>
              <a:t>GITHUB LINK</a:t>
            </a:r>
            <a:endParaRPr lang="en-US" sz="1400" dirty="0">
              <a:solidFill>
                <a:schemeClr val="accent3">
                  <a:lumMod val="25000"/>
                </a:schemeClr>
              </a:solidFill>
              <a:cs typeface="Calibri"/>
            </a:endParaRPr>
          </a:p>
          <a:p>
            <a:endParaRPr lang="en-US" sz="1400" dirty="0"/>
          </a:p>
          <a:p>
            <a:endParaRPr lang="en-US"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3F7690F-2EDC-BB80-0A8E-A4AB2EAE9244}"/>
              </a:ext>
            </a:extLst>
          </p:cNvPr>
          <p:cNvPicPr>
            <a:picLocks noChangeAspect="1"/>
          </p:cNvPicPr>
          <p:nvPr/>
        </p:nvPicPr>
        <p:blipFill>
          <a:blip r:embed="rId5"/>
          <a:stretch>
            <a:fillRect/>
          </a:stretch>
        </p:blipFill>
        <p:spPr>
          <a:xfrm>
            <a:off x="1048290" y="1864739"/>
            <a:ext cx="3513958" cy="931411"/>
          </a:xfrm>
          <a:prstGeom prst="rect">
            <a:avLst/>
          </a:prstGeom>
        </p:spPr>
      </p:pic>
      <p:pic>
        <p:nvPicPr>
          <p:cNvPr id="11" name="Picture 10">
            <a:extLst>
              <a:ext uri="{FF2B5EF4-FFF2-40B4-BE49-F238E27FC236}">
                <a16:creationId xmlns:a16="http://schemas.microsoft.com/office/drawing/2014/main" id="{422FD0D8-BCE2-84FA-F0C3-B7F486797142}"/>
              </a:ext>
            </a:extLst>
          </p:cNvPr>
          <p:cNvPicPr>
            <a:picLocks noChangeAspect="1"/>
          </p:cNvPicPr>
          <p:nvPr/>
        </p:nvPicPr>
        <p:blipFill>
          <a:blip r:embed="rId6"/>
          <a:stretch>
            <a:fillRect/>
          </a:stretch>
        </p:blipFill>
        <p:spPr>
          <a:xfrm>
            <a:off x="1048290" y="3345535"/>
            <a:ext cx="3803906" cy="304800"/>
          </a:xfrm>
          <a:prstGeom prst="rect">
            <a:avLst/>
          </a:prstGeom>
        </p:spPr>
      </p:pic>
      <p:pic>
        <p:nvPicPr>
          <p:cNvPr id="13" name="Picture 12">
            <a:extLst>
              <a:ext uri="{FF2B5EF4-FFF2-40B4-BE49-F238E27FC236}">
                <a16:creationId xmlns:a16="http://schemas.microsoft.com/office/drawing/2014/main" id="{65053DB2-C2DD-6092-BA78-28CD6A861173}"/>
              </a:ext>
            </a:extLst>
          </p:cNvPr>
          <p:cNvPicPr>
            <a:picLocks noChangeAspect="1"/>
          </p:cNvPicPr>
          <p:nvPr/>
        </p:nvPicPr>
        <p:blipFill>
          <a:blip r:embed="rId7"/>
          <a:stretch>
            <a:fillRect/>
          </a:stretch>
        </p:blipFill>
        <p:spPr>
          <a:xfrm>
            <a:off x="1066800" y="4096771"/>
            <a:ext cx="2298700" cy="304800"/>
          </a:xfrm>
          <a:prstGeom prst="rect">
            <a:avLst/>
          </a:prstGeom>
        </p:spPr>
      </p:pic>
      <p:pic>
        <p:nvPicPr>
          <p:cNvPr id="15" name="Picture 14">
            <a:extLst>
              <a:ext uri="{FF2B5EF4-FFF2-40B4-BE49-F238E27FC236}">
                <a16:creationId xmlns:a16="http://schemas.microsoft.com/office/drawing/2014/main" id="{4F81160E-DB7D-D1C1-8096-054F154FC672}"/>
              </a:ext>
            </a:extLst>
          </p:cNvPr>
          <p:cNvPicPr>
            <a:picLocks noChangeAspect="1"/>
          </p:cNvPicPr>
          <p:nvPr/>
        </p:nvPicPr>
        <p:blipFill>
          <a:blip r:embed="rId8"/>
          <a:stretch>
            <a:fillRect/>
          </a:stretch>
        </p:blipFill>
        <p:spPr>
          <a:xfrm>
            <a:off x="3446088" y="4091768"/>
            <a:ext cx="1955800" cy="304800"/>
          </a:xfrm>
          <a:prstGeom prst="rect">
            <a:avLst/>
          </a:prstGeom>
        </p:spPr>
      </p:pic>
      <p:pic>
        <p:nvPicPr>
          <p:cNvPr id="17" name="Picture 16">
            <a:extLst>
              <a:ext uri="{FF2B5EF4-FFF2-40B4-BE49-F238E27FC236}">
                <a16:creationId xmlns:a16="http://schemas.microsoft.com/office/drawing/2014/main" id="{864B08DC-C9F6-EA34-3EBE-F5A236840F1D}"/>
              </a:ext>
            </a:extLst>
          </p:cNvPr>
          <p:cNvPicPr>
            <a:picLocks noChangeAspect="1"/>
          </p:cNvPicPr>
          <p:nvPr/>
        </p:nvPicPr>
        <p:blipFill>
          <a:blip r:embed="rId9"/>
          <a:stretch>
            <a:fillRect/>
          </a:stretch>
        </p:blipFill>
        <p:spPr>
          <a:xfrm>
            <a:off x="1066800" y="4507705"/>
            <a:ext cx="1955800" cy="304800"/>
          </a:xfrm>
          <a:prstGeom prst="rect">
            <a:avLst/>
          </a:prstGeom>
        </p:spPr>
      </p:pic>
      <p:pic>
        <p:nvPicPr>
          <p:cNvPr id="19" name="Picture 18">
            <a:extLst>
              <a:ext uri="{FF2B5EF4-FFF2-40B4-BE49-F238E27FC236}">
                <a16:creationId xmlns:a16="http://schemas.microsoft.com/office/drawing/2014/main" id="{B094A8AB-93F1-3A40-8706-634C467AECF2}"/>
              </a:ext>
            </a:extLst>
          </p:cNvPr>
          <p:cNvPicPr>
            <a:picLocks noChangeAspect="1"/>
          </p:cNvPicPr>
          <p:nvPr/>
        </p:nvPicPr>
        <p:blipFill>
          <a:blip r:embed="rId10"/>
          <a:stretch>
            <a:fillRect/>
          </a:stretch>
        </p:blipFill>
        <p:spPr>
          <a:xfrm>
            <a:off x="3446088" y="4504520"/>
            <a:ext cx="1619926" cy="305204"/>
          </a:xfrm>
          <a:prstGeom prst="rect">
            <a:avLst/>
          </a:prstGeom>
        </p:spPr>
      </p:pic>
      <p:pic>
        <p:nvPicPr>
          <p:cNvPr id="21" name="Picture 20">
            <a:extLst>
              <a:ext uri="{FF2B5EF4-FFF2-40B4-BE49-F238E27FC236}">
                <a16:creationId xmlns:a16="http://schemas.microsoft.com/office/drawing/2014/main" id="{45128919-C35D-DD40-0EDE-07BB96AD87E2}"/>
              </a:ext>
            </a:extLst>
          </p:cNvPr>
          <p:cNvPicPr>
            <a:picLocks noChangeAspect="1"/>
          </p:cNvPicPr>
          <p:nvPr/>
        </p:nvPicPr>
        <p:blipFill>
          <a:blip r:embed="rId11"/>
          <a:stretch>
            <a:fillRect/>
          </a:stretch>
        </p:blipFill>
        <p:spPr>
          <a:xfrm>
            <a:off x="6127140" y="2113425"/>
            <a:ext cx="3587981" cy="2616236"/>
          </a:xfrm>
          <a:prstGeom prst="rect">
            <a:avLst/>
          </a:prstGeom>
        </p:spPr>
      </p:pic>
      <p:pic>
        <p:nvPicPr>
          <p:cNvPr id="23" name="Picture 22">
            <a:extLst>
              <a:ext uri="{FF2B5EF4-FFF2-40B4-BE49-F238E27FC236}">
                <a16:creationId xmlns:a16="http://schemas.microsoft.com/office/drawing/2014/main" id="{422DD88A-39BF-0F93-1D9E-579C66B203B0}"/>
              </a:ext>
            </a:extLst>
          </p:cNvPr>
          <p:cNvPicPr>
            <a:picLocks noChangeAspect="1"/>
          </p:cNvPicPr>
          <p:nvPr/>
        </p:nvPicPr>
        <p:blipFill>
          <a:blip r:embed="rId12"/>
          <a:stretch>
            <a:fillRect/>
          </a:stretch>
        </p:blipFill>
        <p:spPr>
          <a:xfrm>
            <a:off x="6137076" y="4915634"/>
            <a:ext cx="3587981" cy="244635"/>
          </a:xfrm>
          <a:prstGeom prst="rect">
            <a:avLst/>
          </a:prstGeom>
        </p:spPr>
      </p:pic>
      <p:pic>
        <p:nvPicPr>
          <p:cNvPr id="25" name="Picture 24">
            <a:extLst>
              <a:ext uri="{FF2B5EF4-FFF2-40B4-BE49-F238E27FC236}">
                <a16:creationId xmlns:a16="http://schemas.microsoft.com/office/drawing/2014/main" id="{51C2F800-0865-7F7A-310A-BECA43537B1B}"/>
              </a:ext>
            </a:extLst>
          </p:cNvPr>
          <p:cNvPicPr>
            <a:picLocks noChangeAspect="1"/>
          </p:cNvPicPr>
          <p:nvPr/>
        </p:nvPicPr>
        <p:blipFill>
          <a:blip r:embed="rId13"/>
          <a:stretch>
            <a:fillRect/>
          </a:stretch>
        </p:blipFill>
        <p:spPr>
          <a:xfrm>
            <a:off x="6137077" y="5682555"/>
            <a:ext cx="4378524" cy="191506"/>
          </a:xfrm>
          <a:prstGeom prst="rect">
            <a:avLst/>
          </a:prstGeom>
        </p:spPr>
      </p:pic>
      <p:pic>
        <p:nvPicPr>
          <p:cNvPr id="27" name="Picture 26">
            <a:extLst>
              <a:ext uri="{FF2B5EF4-FFF2-40B4-BE49-F238E27FC236}">
                <a16:creationId xmlns:a16="http://schemas.microsoft.com/office/drawing/2014/main" id="{ACD5B9CB-3700-A529-FD3F-E758486A63F7}"/>
              </a:ext>
            </a:extLst>
          </p:cNvPr>
          <p:cNvPicPr>
            <a:picLocks noChangeAspect="1"/>
          </p:cNvPicPr>
          <p:nvPr/>
        </p:nvPicPr>
        <p:blipFill>
          <a:blip r:embed="rId14"/>
          <a:stretch>
            <a:fillRect/>
          </a:stretch>
        </p:blipFill>
        <p:spPr>
          <a:xfrm>
            <a:off x="6127140" y="5927762"/>
            <a:ext cx="4685624" cy="19562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400" dirty="0">
                <a:solidFill>
                  <a:schemeClr val="accent3">
                    <a:lumMod val="25000"/>
                  </a:schemeClr>
                </a:solidFill>
              </a:rPr>
              <a:t>Retrieve response from HTML:</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Create a </a:t>
            </a:r>
            <a:r>
              <a:rPr lang="en-US" sz="1400" dirty="0" err="1">
                <a:solidFill>
                  <a:schemeClr val="accent3">
                    <a:lumMod val="25000"/>
                  </a:schemeClr>
                </a:solidFill>
              </a:rPr>
              <a:t>BeautifulSoup</a:t>
            </a:r>
            <a:r>
              <a:rPr lang="en-US" sz="1400" dirty="0">
                <a:solidFill>
                  <a:schemeClr val="accent3">
                    <a:lumMod val="25000"/>
                  </a:schemeClr>
                </a:solidFill>
              </a:rPr>
              <a:t> object:</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Find all tables and assign the result to a List:</a:t>
            </a:r>
          </a:p>
          <a:p>
            <a:pPr>
              <a:lnSpc>
                <a:spcPct val="100000"/>
              </a:lnSpc>
              <a:spcBef>
                <a:spcPts val="1400"/>
              </a:spcBef>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rPr>
              <a:t>Extract Individual column name</a:t>
            </a: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marL="0" indent="0">
              <a:lnSpc>
                <a:spcPct val="100000"/>
              </a:lnSpc>
              <a:spcBef>
                <a:spcPts val="1400"/>
              </a:spcBef>
              <a:buNone/>
            </a:pPr>
            <a:endParaRPr lang="en-US" sz="1400" dirty="0">
              <a:solidFill>
                <a:schemeClr val="accent3">
                  <a:lumMod val="25000"/>
                </a:schemeClr>
              </a:solidFill>
            </a:endParaRPr>
          </a:p>
          <a:p>
            <a:pPr>
              <a:lnSpc>
                <a:spcPct val="100000"/>
              </a:lnSpc>
              <a:spcBef>
                <a:spcPts val="1400"/>
              </a:spcBef>
            </a:pPr>
            <a:r>
              <a:rPr lang="en-US" sz="1400" dirty="0">
                <a:solidFill>
                  <a:schemeClr val="accent3">
                    <a:lumMod val="25000"/>
                  </a:schemeClr>
                </a:solidFill>
                <a:cs typeface="Calibri"/>
                <a:hlinkClick r:id="rId4">
                  <a:extLst>
                    <a:ext uri="{A12FA001-AC4F-418D-AE19-62706E023703}">
                      <ahyp:hlinkClr xmlns:ahyp="http://schemas.microsoft.com/office/drawing/2018/hyperlinkcolor" val="tx"/>
                    </a:ext>
                  </a:extLst>
                </a:hlinkClick>
              </a:rPr>
              <a:t>GITHUB LINK</a:t>
            </a:r>
            <a:endParaRPr lang="en-US" sz="1400" dirty="0">
              <a:solidFill>
                <a:schemeClr val="accent3">
                  <a:lumMod val="25000"/>
                </a:schemeClr>
              </a:solidFill>
              <a:cs typeface="Calibri"/>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121619"/>
            </a:solidFill>
            <a:prstDash val="solid"/>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121619"/>
                </a:solidFill>
              </a:rPr>
              <a:t>Create an Empty Dictionary with Keys</a:t>
            </a:r>
          </a:p>
          <a:p>
            <a:pPr marL="0" indent="0">
              <a:buNone/>
            </a:pPr>
            <a:endParaRPr lang="en-US" sz="1400" dirty="0">
              <a:solidFill>
                <a:srgbClr val="121619"/>
              </a:solidFill>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5BA85FD3-4BDD-4BF1-4271-10976EF010C5}"/>
              </a:ext>
            </a:extLst>
          </p:cNvPr>
          <p:cNvPicPr>
            <a:picLocks noChangeAspect="1"/>
          </p:cNvPicPr>
          <p:nvPr/>
        </p:nvPicPr>
        <p:blipFill>
          <a:blip r:embed="rId5"/>
          <a:stretch>
            <a:fillRect/>
          </a:stretch>
        </p:blipFill>
        <p:spPr>
          <a:xfrm>
            <a:off x="922411" y="2203687"/>
            <a:ext cx="3338304" cy="209956"/>
          </a:xfrm>
          <a:prstGeom prst="rect">
            <a:avLst/>
          </a:prstGeom>
        </p:spPr>
      </p:pic>
      <p:pic>
        <p:nvPicPr>
          <p:cNvPr id="9" name="Picture 8">
            <a:extLst>
              <a:ext uri="{FF2B5EF4-FFF2-40B4-BE49-F238E27FC236}">
                <a16:creationId xmlns:a16="http://schemas.microsoft.com/office/drawing/2014/main" id="{7FD48203-EA6F-68DA-6891-D1AD5DE39284}"/>
              </a:ext>
            </a:extLst>
          </p:cNvPr>
          <p:cNvPicPr>
            <a:picLocks noChangeAspect="1"/>
          </p:cNvPicPr>
          <p:nvPr/>
        </p:nvPicPr>
        <p:blipFill>
          <a:blip r:embed="rId6"/>
          <a:stretch>
            <a:fillRect/>
          </a:stretch>
        </p:blipFill>
        <p:spPr>
          <a:xfrm>
            <a:off x="922411" y="2971317"/>
            <a:ext cx="3338304" cy="225978"/>
          </a:xfrm>
          <a:prstGeom prst="rect">
            <a:avLst/>
          </a:prstGeom>
        </p:spPr>
      </p:pic>
      <p:pic>
        <p:nvPicPr>
          <p:cNvPr id="12" name="Picture 11">
            <a:extLst>
              <a:ext uri="{FF2B5EF4-FFF2-40B4-BE49-F238E27FC236}">
                <a16:creationId xmlns:a16="http://schemas.microsoft.com/office/drawing/2014/main" id="{F53AC4E8-4716-898C-316E-E8A53CF4348D}"/>
              </a:ext>
            </a:extLst>
          </p:cNvPr>
          <p:cNvPicPr>
            <a:picLocks noChangeAspect="1"/>
          </p:cNvPicPr>
          <p:nvPr/>
        </p:nvPicPr>
        <p:blipFill>
          <a:blip r:embed="rId7"/>
          <a:stretch>
            <a:fillRect/>
          </a:stretch>
        </p:blipFill>
        <p:spPr>
          <a:xfrm>
            <a:off x="922411" y="3777132"/>
            <a:ext cx="2949198" cy="237664"/>
          </a:xfrm>
          <a:prstGeom prst="rect">
            <a:avLst/>
          </a:prstGeom>
        </p:spPr>
      </p:pic>
      <p:pic>
        <p:nvPicPr>
          <p:cNvPr id="14" name="Picture 13">
            <a:extLst>
              <a:ext uri="{FF2B5EF4-FFF2-40B4-BE49-F238E27FC236}">
                <a16:creationId xmlns:a16="http://schemas.microsoft.com/office/drawing/2014/main" id="{407DFE8F-284A-DE61-58F9-04EBCD77E16C}"/>
              </a:ext>
            </a:extLst>
          </p:cNvPr>
          <p:cNvPicPr>
            <a:picLocks noChangeAspect="1"/>
          </p:cNvPicPr>
          <p:nvPr/>
        </p:nvPicPr>
        <p:blipFill>
          <a:blip r:embed="rId8"/>
          <a:stretch>
            <a:fillRect/>
          </a:stretch>
        </p:blipFill>
        <p:spPr>
          <a:xfrm>
            <a:off x="922411" y="4396061"/>
            <a:ext cx="2763754" cy="929551"/>
          </a:xfrm>
          <a:prstGeom prst="rect">
            <a:avLst/>
          </a:prstGeom>
        </p:spPr>
      </p:pic>
      <p:pic>
        <p:nvPicPr>
          <p:cNvPr id="20" name="Picture 19">
            <a:extLst>
              <a:ext uri="{FF2B5EF4-FFF2-40B4-BE49-F238E27FC236}">
                <a16:creationId xmlns:a16="http://schemas.microsoft.com/office/drawing/2014/main" id="{056E4BD1-5DA8-7898-0E05-BC55C0DC4056}"/>
              </a:ext>
            </a:extLst>
          </p:cNvPr>
          <p:cNvPicPr>
            <a:picLocks noChangeAspect="1"/>
          </p:cNvPicPr>
          <p:nvPr/>
        </p:nvPicPr>
        <p:blipFill>
          <a:blip r:embed="rId9"/>
          <a:stretch>
            <a:fillRect/>
          </a:stretch>
        </p:blipFill>
        <p:spPr>
          <a:xfrm>
            <a:off x="6180211" y="2037773"/>
            <a:ext cx="2623321" cy="2754926"/>
          </a:xfrm>
          <a:prstGeom prst="rect">
            <a:avLst/>
          </a:prstGeom>
        </p:spPr>
      </p:pic>
      <p:sp>
        <p:nvSpPr>
          <p:cNvPr id="23" name="TextBox 22">
            <a:extLst>
              <a:ext uri="{FF2B5EF4-FFF2-40B4-BE49-F238E27FC236}">
                <a16:creationId xmlns:a16="http://schemas.microsoft.com/office/drawing/2014/main" id="{205977A1-9249-08D2-3E26-27F7CE78AA98}"/>
              </a:ext>
            </a:extLst>
          </p:cNvPr>
          <p:cNvSpPr txBox="1"/>
          <p:nvPr/>
        </p:nvSpPr>
        <p:spPr>
          <a:xfrm>
            <a:off x="5929623" y="4873558"/>
            <a:ext cx="4546053"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121619"/>
                </a:solidFill>
              </a:rPr>
              <a:t>Create a Data Frame by parsing the Launch HTML Tables</a:t>
            </a:r>
          </a:p>
          <a:p>
            <a:pPr marL="285750" indent="-285750">
              <a:buFont typeface="Arial" panose="020B0604020202020204" pitchFamily="34" charset="0"/>
              <a:buChar char="•"/>
            </a:pPr>
            <a:r>
              <a:rPr lang="en-US" sz="1400" dirty="0">
                <a:solidFill>
                  <a:srgbClr val="121619"/>
                </a:solidFill>
              </a:rPr>
              <a:t>Create a Data Frame and Export it as a CSV</a:t>
            </a:r>
          </a:p>
          <a:p>
            <a:r>
              <a:rPr lang="en-US" sz="1400" dirty="0"/>
              <a:t> </a:t>
            </a:r>
          </a:p>
        </p:txBody>
      </p:sp>
      <p:pic>
        <p:nvPicPr>
          <p:cNvPr id="25" name="Picture 24">
            <a:extLst>
              <a:ext uri="{FF2B5EF4-FFF2-40B4-BE49-F238E27FC236}">
                <a16:creationId xmlns:a16="http://schemas.microsoft.com/office/drawing/2014/main" id="{5A9A3108-CF41-E9AD-1A4E-BA35DC554E91}"/>
              </a:ext>
            </a:extLst>
          </p:cNvPr>
          <p:cNvPicPr>
            <a:picLocks noChangeAspect="1"/>
          </p:cNvPicPr>
          <p:nvPr/>
        </p:nvPicPr>
        <p:blipFill>
          <a:blip r:embed="rId10"/>
          <a:stretch>
            <a:fillRect/>
          </a:stretch>
        </p:blipFill>
        <p:spPr>
          <a:xfrm>
            <a:off x="6180211" y="5344888"/>
            <a:ext cx="2534561" cy="271139"/>
          </a:xfrm>
          <a:prstGeom prst="rect">
            <a:avLst/>
          </a:prstGeom>
        </p:spPr>
      </p:pic>
      <p:pic>
        <p:nvPicPr>
          <p:cNvPr id="27" name="Picture 26">
            <a:extLst>
              <a:ext uri="{FF2B5EF4-FFF2-40B4-BE49-F238E27FC236}">
                <a16:creationId xmlns:a16="http://schemas.microsoft.com/office/drawing/2014/main" id="{725BC543-CD13-A962-6150-A59D7CA3CEBA}"/>
              </a:ext>
            </a:extLst>
          </p:cNvPr>
          <p:cNvPicPr>
            <a:picLocks noChangeAspect="1"/>
          </p:cNvPicPr>
          <p:nvPr/>
        </p:nvPicPr>
        <p:blipFill>
          <a:blip r:embed="rId11"/>
          <a:stretch>
            <a:fillRect/>
          </a:stretch>
        </p:blipFill>
        <p:spPr>
          <a:xfrm>
            <a:off x="6180211" y="5680457"/>
            <a:ext cx="4546053" cy="23812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4557</TotalTime>
  <Words>2852</Words>
  <Application>Microsoft Office PowerPoint</Application>
  <PresentationFormat>Widescreen</PresentationFormat>
  <Paragraphs>424</Paragraphs>
  <Slides>48</Slides>
  <Notes>11</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investments.alt@gmail.com</cp:lastModifiedBy>
  <cp:revision>410</cp:revision>
  <dcterms:created xsi:type="dcterms:W3CDTF">2021-04-29T18:58:34Z</dcterms:created>
  <dcterms:modified xsi:type="dcterms:W3CDTF">2022-09-17T11:11:20Z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